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handoutMasterIdLst>
    <p:handoutMasterId r:id="rId41"/>
  </p:handoutMasterIdLst>
  <p:sldIdLst>
    <p:sldId id="257" r:id="rId2"/>
    <p:sldId id="500" r:id="rId3"/>
    <p:sldId id="262" r:id="rId4"/>
    <p:sldId id="400" r:id="rId5"/>
    <p:sldId id="467" r:id="rId6"/>
    <p:sldId id="468" r:id="rId7"/>
    <p:sldId id="469" r:id="rId8"/>
    <p:sldId id="470" r:id="rId9"/>
    <p:sldId id="471" r:id="rId10"/>
    <p:sldId id="472" r:id="rId11"/>
    <p:sldId id="473" r:id="rId12"/>
    <p:sldId id="474" r:id="rId13"/>
    <p:sldId id="475" r:id="rId14"/>
    <p:sldId id="476" r:id="rId15"/>
    <p:sldId id="477" r:id="rId16"/>
    <p:sldId id="478" r:id="rId17"/>
    <p:sldId id="480" r:id="rId18"/>
    <p:sldId id="479" r:id="rId19"/>
    <p:sldId id="481" r:id="rId20"/>
    <p:sldId id="487" r:id="rId21"/>
    <p:sldId id="482" r:id="rId22"/>
    <p:sldId id="483" r:id="rId23"/>
    <p:sldId id="484" r:id="rId24"/>
    <p:sldId id="486" r:id="rId25"/>
    <p:sldId id="485" r:id="rId26"/>
    <p:sldId id="488" r:id="rId27"/>
    <p:sldId id="489" r:id="rId28"/>
    <p:sldId id="490" r:id="rId29"/>
    <p:sldId id="491" r:id="rId30"/>
    <p:sldId id="492" r:id="rId31"/>
    <p:sldId id="308" r:id="rId32"/>
    <p:sldId id="494" r:id="rId33"/>
    <p:sldId id="493" r:id="rId34"/>
    <p:sldId id="499" r:id="rId35"/>
    <p:sldId id="495" r:id="rId36"/>
    <p:sldId id="496" r:id="rId37"/>
    <p:sldId id="497" r:id="rId38"/>
    <p:sldId id="383" r:id="rId39"/>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ngenecker, Petrice B." initials="LPB" lastIdx="8" clrIdx="0">
    <p:extLst/>
  </p:cmAuthor>
  <p:cmAuthor id="2" name="Charlotte Jeans"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65" autoAdjust="0"/>
    <p:restoredTop sz="93173" autoAdjust="0"/>
  </p:normalViewPr>
  <p:slideViewPr>
    <p:cSldViewPr>
      <p:cViewPr varScale="1">
        <p:scale>
          <a:sx n="104" d="100"/>
          <a:sy n="104" d="100"/>
        </p:scale>
        <p:origin x="1566"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0"/>
    </p:cViewPr>
  </p:sorterViewPr>
  <p:notesViewPr>
    <p:cSldViewPr>
      <p:cViewPr varScale="1">
        <p:scale>
          <a:sx n="80" d="100"/>
          <a:sy n="80" d="100"/>
        </p:scale>
        <p:origin x="2082" y="9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884613" y="8829967"/>
            <a:ext cx="2971800" cy="464820"/>
          </a:xfrm>
          <a:prstGeom prst="rect">
            <a:avLst/>
          </a:prstGeom>
        </p:spPr>
        <p:txBody>
          <a:bodyPr vert="horz" lIns="93164" tIns="46582" rIns="93164" bIns="46582" rtlCol="0" anchor="b"/>
          <a:lstStyle>
            <a:lvl1pPr algn="r">
              <a:defRPr sz="1200"/>
            </a:lvl1pPr>
          </a:lstStyle>
          <a:p>
            <a:fld id="{8D1F3C7B-FC70-4711-BC45-E540C48E6FE3}" type="slidenum">
              <a:rPr lang="en-US" smtClean="0"/>
              <a:t>‹#›</a:t>
            </a:fld>
            <a:endParaRPr lang="en-US"/>
          </a:p>
        </p:txBody>
      </p:sp>
    </p:spTree>
    <p:extLst>
      <p:ext uri="{BB962C8B-B14F-4D97-AF65-F5344CB8AC3E}">
        <p14:creationId xmlns:p14="http://schemas.microsoft.com/office/powerpoint/2010/main" val="2424957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3164" tIns="46582" rIns="93164" bIns="46582" rtlCol="0"/>
          <a:lstStyle>
            <a:lvl1pPr algn="r">
              <a:defRPr sz="1200"/>
            </a:lvl1pPr>
          </a:lstStyle>
          <a:p>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3164" tIns="46582" rIns="93164"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3164" tIns="46582" rIns="93164" bIns="46582" rtlCol="0" anchor="b"/>
          <a:lstStyle>
            <a:lvl1pPr algn="r">
              <a:defRPr sz="1200"/>
            </a:lvl1pPr>
          </a:lstStyle>
          <a:p>
            <a:fld id="{D34EA58A-39E5-4D21-9D36-B59FED999BAC}" type="slidenum">
              <a:rPr lang="en-US" smtClean="0"/>
              <a:t>‹#›</a:t>
            </a:fld>
            <a:endParaRPr lang="en-US" dirty="0"/>
          </a:p>
        </p:txBody>
      </p:sp>
    </p:spTree>
    <p:extLst>
      <p:ext uri="{BB962C8B-B14F-4D97-AF65-F5344CB8AC3E}">
        <p14:creationId xmlns:p14="http://schemas.microsoft.com/office/powerpoint/2010/main" val="289713870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a:lstStyle/>
          <a:p>
            <a:pPr>
              <a:lnSpc>
                <a:spcPct val="150000"/>
              </a:lnSpc>
            </a:pPr>
            <a:endParaRPr lang="en-US" dirty="0">
              <a:ea typeface="ＭＳ Ｐゴシック" charset="-128"/>
            </a:endParaRPr>
          </a:p>
          <a:p>
            <a:pPr>
              <a:lnSpc>
                <a:spcPct val="150000"/>
              </a:lnSpc>
            </a:pPr>
            <a:endParaRPr lang="en-US" dirty="0">
              <a:ea typeface="ＭＳ Ｐゴシック" charset="-128"/>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B0A8AC77-AA18-4B2E-A059-F88CAA9F3832}" type="slidenum">
              <a:rPr lang="en-US" smtClean="0">
                <a:solidFill>
                  <a:prstClr val="black"/>
                </a:solidFill>
              </a:rPr>
              <a:pPr/>
              <a:t>1</a:t>
            </a:fld>
            <a:endParaRPr lang="en-US" dirty="0">
              <a:solidFill>
                <a:prstClr val="black"/>
              </a:solidFill>
            </a:endParaRPr>
          </a:p>
        </p:txBody>
      </p:sp>
      <p:sp>
        <p:nvSpPr>
          <p:cNvPr id="2" name="Date Placeholder 1"/>
          <p:cNvSpPr>
            <a:spLocks noGrp="1"/>
          </p:cNvSpPr>
          <p:nvPr>
            <p:ph type="dt" idx="10"/>
          </p:nvPr>
        </p:nvSpPr>
        <p:spPr/>
        <p:txBody>
          <a:bodyPr/>
          <a:lstStyle/>
          <a:p>
            <a:pPr>
              <a:defRPr/>
            </a:pPr>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34EA58A-39E5-4D21-9D36-B59FED999BAC}" type="slidenum">
              <a:rPr lang="en-US" smtClean="0"/>
              <a:t>10</a:t>
            </a:fld>
            <a:endParaRPr lang="en-US" dirty="0"/>
          </a:p>
        </p:txBody>
      </p:sp>
      <p:sp>
        <p:nvSpPr>
          <p:cNvPr id="6" name="Notes Placeholder 5">
            <a:extLst>
              <a:ext uri="{FF2B5EF4-FFF2-40B4-BE49-F238E27FC236}">
                <a16:creationId xmlns:a16="http://schemas.microsoft.com/office/drawing/2014/main" id="{377CC577-9C1E-44EE-8592-49682AFD2E90}"/>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631924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4EA58A-39E5-4D21-9D36-B59FED999BAC}" type="slidenum">
              <a:rPr lang="en-US" smtClean="0"/>
              <a:t>11</a:t>
            </a:fld>
            <a:endParaRPr lang="en-US" dirty="0"/>
          </a:p>
        </p:txBody>
      </p:sp>
    </p:spTree>
    <p:extLst>
      <p:ext uri="{BB962C8B-B14F-4D97-AF65-F5344CB8AC3E}">
        <p14:creationId xmlns:p14="http://schemas.microsoft.com/office/powerpoint/2010/main" val="2470443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34EA58A-39E5-4D21-9D36-B59FED999BAC}" type="slidenum">
              <a:rPr lang="en-US" smtClean="0"/>
              <a:t>12</a:t>
            </a:fld>
            <a:endParaRPr lang="en-US" dirty="0"/>
          </a:p>
        </p:txBody>
      </p:sp>
      <p:sp>
        <p:nvSpPr>
          <p:cNvPr id="6" name="Notes Placeholder 5">
            <a:extLst>
              <a:ext uri="{FF2B5EF4-FFF2-40B4-BE49-F238E27FC236}">
                <a16:creationId xmlns:a16="http://schemas.microsoft.com/office/drawing/2014/main" id="{2A6873F4-84F0-4719-9029-0D3D22238B2F}"/>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449055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34EA58A-39E5-4D21-9D36-B59FED999BAC}" type="slidenum">
              <a:rPr lang="en-US" smtClean="0"/>
              <a:t>13</a:t>
            </a:fld>
            <a:endParaRPr lang="en-US" dirty="0"/>
          </a:p>
        </p:txBody>
      </p:sp>
      <p:sp>
        <p:nvSpPr>
          <p:cNvPr id="6" name="Notes Placeholder 5">
            <a:extLst>
              <a:ext uri="{FF2B5EF4-FFF2-40B4-BE49-F238E27FC236}">
                <a16:creationId xmlns:a16="http://schemas.microsoft.com/office/drawing/2014/main" id="{426F932C-AC0F-4160-B2F0-190C50209104}"/>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20901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34EA58A-39E5-4D21-9D36-B59FED999BAC}" type="slidenum">
              <a:rPr lang="en-US" smtClean="0"/>
              <a:t>14</a:t>
            </a:fld>
            <a:endParaRPr lang="en-US" dirty="0"/>
          </a:p>
        </p:txBody>
      </p:sp>
      <p:sp>
        <p:nvSpPr>
          <p:cNvPr id="6" name="Notes Placeholder 5">
            <a:extLst>
              <a:ext uri="{FF2B5EF4-FFF2-40B4-BE49-F238E27FC236}">
                <a16:creationId xmlns:a16="http://schemas.microsoft.com/office/drawing/2014/main" id="{F5896D76-BDE6-462D-B10F-AEC8136250E0}"/>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4850599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34EA58A-39E5-4D21-9D36-B59FED999BAC}" type="slidenum">
              <a:rPr lang="en-US" smtClean="0"/>
              <a:t>15</a:t>
            </a:fld>
            <a:endParaRPr lang="en-US" dirty="0"/>
          </a:p>
        </p:txBody>
      </p:sp>
      <p:sp>
        <p:nvSpPr>
          <p:cNvPr id="6" name="Notes Placeholder 5">
            <a:extLst>
              <a:ext uri="{FF2B5EF4-FFF2-40B4-BE49-F238E27FC236}">
                <a16:creationId xmlns:a16="http://schemas.microsoft.com/office/drawing/2014/main" id="{4F16BC58-964A-4096-85A3-C9C9901ABDC0}"/>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309840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34EA58A-39E5-4D21-9D36-B59FED999BAC}" type="slidenum">
              <a:rPr lang="en-US" smtClean="0"/>
              <a:t>16</a:t>
            </a:fld>
            <a:endParaRPr lang="en-US" dirty="0"/>
          </a:p>
        </p:txBody>
      </p:sp>
      <p:sp>
        <p:nvSpPr>
          <p:cNvPr id="6" name="Notes Placeholder 5">
            <a:extLst>
              <a:ext uri="{FF2B5EF4-FFF2-40B4-BE49-F238E27FC236}">
                <a16:creationId xmlns:a16="http://schemas.microsoft.com/office/drawing/2014/main" id="{3002ECD5-2272-4C8E-B39B-DB2AB8508C1E}"/>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4269290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4EA58A-39E5-4D21-9D36-B59FED999BAC}" type="slidenum">
              <a:rPr lang="en-US" smtClean="0"/>
              <a:t>17</a:t>
            </a:fld>
            <a:endParaRPr lang="en-US" dirty="0"/>
          </a:p>
        </p:txBody>
      </p:sp>
    </p:spTree>
    <p:extLst>
      <p:ext uri="{BB962C8B-B14F-4D97-AF65-F5344CB8AC3E}">
        <p14:creationId xmlns:p14="http://schemas.microsoft.com/office/powerpoint/2010/main" val="27866428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34EA58A-39E5-4D21-9D36-B59FED999BAC}" type="slidenum">
              <a:rPr lang="en-US" smtClean="0"/>
              <a:t>18</a:t>
            </a:fld>
            <a:endParaRPr lang="en-US" dirty="0"/>
          </a:p>
        </p:txBody>
      </p:sp>
      <p:sp>
        <p:nvSpPr>
          <p:cNvPr id="6" name="Notes Placeholder 5">
            <a:extLst>
              <a:ext uri="{FF2B5EF4-FFF2-40B4-BE49-F238E27FC236}">
                <a16:creationId xmlns:a16="http://schemas.microsoft.com/office/drawing/2014/main" id="{264EF1D8-5F4E-409A-951C-2C7B53ABA795}"/>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41186737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34EA58A-39E5-4D21-9D36-B59FED999BAC}" type="slidenum">
              <a:rPr lang="en-US" smtClean="0"/>
              <a:t>19</a:t>
            </a:fld>
            <a:endParaRPr lang="en-US" dirty="0"/>
          </a:p>
        </p:txBody>
      </p:sp>
      <p:sp>
        <p:nvSpPr>
          <p:cNvPr id="6" name="Notes Placeholder 5">
            <a:extLst>
              <a:ext uri="{FF2B5EF4-FFF2-40B4-BE49-F238E27FC236}">
                <a16:creationId xmlns:a16="http://schemas.microsoft.com/office/drawing/2014/main" id="{F5DD1DBD-662D-4289-B51F-29B72C9A3D34}"/>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123565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4EA58A-39E5-4D21-9D36-B59FED999BAC}" type="slidenum">
              <a:rPr lang="en-US" smtClean="0"/>
              <a:t>2</a:t>
            </a:fld>
            <a:endParaRPr lang="en-US" dirty="0"/>
          </a:p>
        </p:txBody>
      </p:sp>
    </p:spTree>
    <p:extLst>
      <p:ext uri="{BB962C8B-B14F-4D97-AF65-F5344CB8AC3E}">
        <p14:creationId xmlns:p14="http://schemas.microsoft.com/office/powerpoint/2010/main" val="23197245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34EA58A-39E5-4D21-9D36-B59FED999BAC}" type="slidenum">
              <a:rPr lang="en-US" smtClean="0"/>
              <a:t>20</a:t>
            </a:fld>
            <a:endParaRPr lang="en-US" dirty="0"/>
          </a:p>
        </p:txBody>
      </p:sp>
      <p:sp>
        <p:nvSpPr>
          <p:cNvPr id="6" name="Notes Placeholder 5">
            <a:extLst>
              <a:ext uri="{FF2B5EF4-FFF2-40B4-BE49-F238E27FC236}">
                <a16:creationId xmlns:a16="http://schemas.microsoft.com/office/drawing/2014/main" id="{A115C369-192A-4A4B-96E6-878BD287C30A}"/>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5282377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4EA58A-39E5-4D21-9D36-B59FED999BAC}" type="slidenum">
              <a:rPr lang="en-US" smtClean="0"/>
              <a:t>21</a:t>
            </a:fld>
            <a:endParaRPr lang="en-US" dirty="0"/>
          </a:p>
        </p:txBody>
      </p:sp>
    </p:spTree>
    <p:extLst>
      <p:ext uri="{BB962C8B-B14F-4D97-AF65-F5344CB8AC3E}">
        <p14:creationId xmlns:p14="http://schemas.microsoft.com/office/powerpoint/2010/main" val="16619677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34EA58A-39E5-4D21-9D36-B59FED999BAC}" type="slidenum">
              <a:rPr lang="en-US" smtClean="0"/>
              <a:t>22</a:t>
            </a:fld>
            <a:endParaRPr lang="en-US" dirty="0"/>
          </a:p>
        </p:txBody>
      </p:sp>
      <p:sp>
        <p:nvSpPr>
          <p:cNvPr id="6" name="Notes Placeholder 5">
            <a:extLst>
              <a:ext uri="{FF2B5EF4-FFF2-40B4-BE49-F238E27FC236}">
                <a16:creationId xmlns:a16="http://schemas.microsoft.com/office/drawing/2014/main" id="{37189340-639D-4993-B61B-EE2593DE0D9E}"/>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5967298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34EA58A-39E5-4D21-9D36-B59FED999BAC}" type="slidenum">
              <a:rPr lang="en-US" smtClean="0"/>
              <a:t>23</a:t>
            </a:fld>
            <a:endParaRPr lang="en-US" dirty="0"/>
          </a:p>
        </p:txBody>
      </p:sp>
      <p:sp>
        <p:nvSpPr>
          <p:cNvPr id="6" name="Notes Placeholder 5">
            <a:extLst>
              <a:ext uri="{FF2B5EF4-FFF2-40B4-BE49-F238E27FC236}">
                <a16:creationId xmlns:a16="http://schemas.microsoft.com/office/drawing/2014/main" id="{4BAF05D6-58B7-452D-8C06-5CCDEAE3397D}"/>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8988911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4EA58A-39E5-4D21-9D36-B59FED999BAC}" type="slidenum">
              <a:rPr lang="en-US" smtClean="0"/>
              <a:t>24</a:t>
            </a:fld>
            <a:endParaRPr lang="en-US" dirty="0"/>
          </a:p>
        </p:txBody>
      </p:sp>
    </p:spTree>
    <p:extLst>
      <p:ext uri="{BB962C8B-B14F-4D97-AF65-F5344CB8AC3E}">
        <p14:creationId xmlns:p14="http://schemas.microsoft.com/office/powerpoint/2010/main" val="17006727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34EA58A-39E5-4D21-9D36-B59FED999BAC}" type="slidenum">
              <a:rPr lang="en-US" smtClean="0"/>
              <a:t>25</a:t>
            </a:fld>
            <a:endParaRPr lang="en-US" dirty="0"/>
          </a:p>
        </p:txBody>
      </p:sp>
      <p:sp>
        <p:nvSpPr>
          <p:cNvPr id="6" name="Notes Placeholder 5">
            <a:extLst>
              <a:ext uri="{FF2B5EF4-FFF2-40B4-BE49-F238E27FC236}">
                <a16:creationId xmlns:a16="http://schemas.microsoft.com/office/drawing/2014/main" id="{2B5F0AB3-F2ED-42CE-B315-584C35E8A0AD}"/>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6470256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34EA58A-39E5-4D21-9D36-B59FED999BAC}" type="slidenum">
              <a:rPr lang="en-US" smtClean="0"/>
              <a:t>26</a:t>
            </a:fld>
            <a:endParaRPr lang="en-US" dirty="0"/>
          </a:p>
        </p:txBody>
      </p:sp>
      <p:sp>
        <p:nvSpPr>
          <p:cNvPr id="6" name="Notes Placeholder 5">
            <a:extLst>
              <a:ext uri="{FF2B5EF4-FFF2-40B4-BE49-F238E27FC236}">
                <a16:creationId xmlns:a16="http://schemas.microsoft.com/office/drawing/2014/main" id="{787034DC-1709-4CEB-AA7B-D4FA505C1B1D}"/>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5954264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34EA58A-39E5-4D21-9D36-B59FED999BAC}" type="slidenum">
              <a:rPr lang="en-US" smtClean="0"/>
              <a:t>27</a:t>
            </a:fld>
            <a:endParaRPr lang="en-US" dirty="0"/>
          </a:p>
        </p:txBody>
      </p:sp>
      <p:sp>
        <p:nvSpPr>
          <p:cNvPr id="6" name="Notes Placeholder 5">
            <a:extLst>
              <a:ext uri="{FF2B5EF4-FFF2-40B4-BE49-F238E27FC236}">
                <a16:creationId xmlns:a16="http://schemas.microsoft.com/office/drawing/2014/main" id="{968DBA68-CB69-4EEB-AEF3-497B945448E2}"/>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5254445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34EA58A-39E5-4D21-9D36-B59FED999BAC}" type="slidenum">
              <a:rPr lang="en-US" smtClean="0"/>
              <a:t>28</a:t>
            </a:fld>
            <a:endParaRPr lang="en-US" dirty="0"/>
          </a:p>
        </p:txBody>
      </p:sp>
      <p:sp>
        <p:nvSpPr>
          <p:cNvPr id="6" name="Notes Placeholder 5">
            <a:extLst>
              <a:ext uri="{FF2B5EF4-FFF2-40B4-BE49-F238E27FC236}">
                <a16:creationId xmlns:a16="http://schemas.microsoft.com/office/drawing/2014/main" id="{EEE0D418-FC08-40C6-BDBF-684B619872FE}"/>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42251804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34EA58A-39E5-4D21-9D36-B59FED999BAC}" type="slidenum">
              <a:rPr lang="en-US" smtClean="0"/>
              <a:t>29</a:t>
            </a:fld>
            <a:endParaRPr lang="en-US" dirty="0"/>
          </a:p>
        </p:txBody>
      </p:sp>
      <p:sp>
        <p:nvSpPr>
          <p:cNvPr id="6" name="Notes Placeholder 5">
            <a:extLst>
              <a:ext uri="{FF2B5EF4-FFF2-40B4-BE49-F238E27FC236}">
                <a16:creationId xmlns:a16="http://schemas.microsoft.com/office/drawing/2014/main" id="{659A67BC-E9E9-4799-B1D2-F3AB1493FE8A}"/>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266070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FB850CD8-3DC0-4D51-9F0F-9FA8CBAFAED7}" type="slidenum">
              <a:rPr lang="en-US" smtClean="0">
                <a:solidFill>
                  <a:prstClr val="black"/>
                </a:solidFill>
              </a:rPr>
              <a:pPr>
                <a:defRPr/>
              </a:pPr>
              <a:t>3</a:t>
            </a:fld>
            <a:endParaRPr lang="en-US" dirty="0">
              <a:solidFill>
                <a:prstClr val="black"/>
              </a:solidFill>
            </a:endParaRPr>
          </a:p>
        </p:txBody>
      </p:sp>
      <p:sp>
        <p:nvSpPr>
          <p:cNvPr id="5" name="Date Placeholder 4"/>
          <p:cNvSpPr>
            <a:spLocks noGrp="1"/>
          </p:cNvSpPr>
          <p:nvPr>
            <p:ph type="dt" idx="11"/>
          </p:nvPr>
        </p:nvSpPr>
        <p:spPr/>
        <p:txBody>
          <a:bodyPr/>
          <a:lstStyle/>
          <a:p>
            <a:pPr>
              <a:defRPr/>
            </a:pPr>
            <a:endParaRPr lang="en-US" dirty="0">
              <a:solidFill>
                <a:prstClr val="black"/>
              </a:solidFill>
            </a:endParaRPr>
          </a:p>
        </p:txBody>
      </p:sp>
      <p:sp>
        <p:nvSpPr>
          <p:cNvPr id="6" name="Notes Placeholder 5"/>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8446743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34EA58A-39E5-4D21-9D36-B59FED999BAC}" type="slidenum">
              <a:rPr lang="en-US" smtClean="0"/>
              <a:t>30</a:t>
            </a:fld>
            <a:endParaRPr lang="en-US" dirty="0"/>
          </a:p>
        </p:txBody>
      </p:sp>
      <p:sp>
        <p:nvSpPr>
          <p:cNvPr id="6" name="Notes Placeholder 5">
            <a:extLst>
              <a:ext uri="{FF2B5EF4-FFF2-40B4-BE49-F238E27FC236}">
                <a16:creationId xmlns:a16="http://schemas.microsoft.com/office/drawing/2014/main" id="{C2B00DDC-8870-4822-9330-22291EA28D6E}"/>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2509267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34EA58A-39E5-4D21-9D36-B59FED999BAC}" type="slidenum">
              <a:rPr lang="en-US" smtClean="0"/>
              <a:t>31</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8442835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34EA58A-39E5-4D21-9D36-B59FED999BAC}" type="slidenum">
              <a:rPr lang="en-US" smtClean="0"/>
              <a:t>32</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9414643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4EA58A-39E5-4D21-9D36-B59FED999BAC}" type="slidenum">
              <a:rPr lang="en-US" smtClean="0"/>
              <a:t>33</a:t>
            </a:fld>
            <a:endParaRPr lang="en-US" dirty="0"/>
          </a:p>
        </p:txBody>
      </p:sp>
    </p:spTree>
    <p:extLst>
      <p:ext uri="{BB962C8B-B14F-4D97-AF65-F5344CB8AC3E}">
        <p14:creationId xmlns:p14="http://schemas.microsoft.com/office/powerpoint/2010/main" val="24415601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4EA58A-39E5-4D21-9D36-B59FED999BAC}" type="slidenum">
              <a:rPr lang="en-US" smtClean="0"/>
              <a:t>34</a:t>
            </a:fld>
            <a:endParaRPr lang="en-US" dirty="0"/>
          </a:p>
        </p:txBody>
      </p:sp>
    </p:spTree>
    <p:extLst>
      <p:ext uri="{BB962C8B-B14F-4D97-AF65-F5344CB8AC3E}">
        <p14:creationId xmlns:p14="http://schemas.microsoft.com/office/powerpoint/2010/main" val="26745666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34EA58A-39E5-4D21-9D36-B59FED999BAC}" type="slidenum">
              <a:rPr lang="en-US" smtClean="0"/>
              <a:t>35</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0197568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4EA58A-39E5-4D21-9D36-B59FED999BAC}" type="slidenum">
              <a:rPr lang="en-US" smtClean="0"/>
              <a:t>36</a:t>
            </a:fld>
            <a:endParaRPr lang="en-US" dirty="0"/>
          </a:p>
        </p:txBody>
      </p:sp>
    </p:spTree>
    <p:extLst>
      <p:ext uri="{BB962C8B-B14F-4D97-AF65-F5344CB8AC3E}">
        <p14:creationId xmlns:p14="http://schemas.microsoft.com/office/powerpoint/2010/main" val="13147416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4EA58A-39E5-4D21-9D36-B59FED999BAC}" type="slidenum">
              <a:rPr lang="en-US" smtClean="0"/>
              <a:t>37</a:t>
            </a:fld>
            <a:endParaRPr lang="en-US" dirty="0"/>
          </a:p>
        </p:txBody>
      </p:sp>
    </p:spTree>
    <p:extLst>
      <p:ext uri="{BB962C8B-B14F-4D97-AF65-F5344CB8AC3E}">
        <p14:creationId xmlns:p14="http://schemas.microsoft.com/office/powerpoint/2010/main" val="6351223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EA58A-39E5-4D21-9D36-B59FED999BAC}" type="slidenum">
              <a:rPr lang="en-US" smtClean="0"/>
              <a:t>38</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573562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4EA58A-39E5-4D21-9D36-B59FED999BAC}" type="slidenum">
              <a:rPr lang="en-US" smtClean="0"/>
              <a:t>4</a:t>
            </a:fld>
            <a:endParaRPr lang="en-US" dirty="0"/>
          </a:p>
        </p:txBody>
      </p:sp>
    </p:spTree>
    <p:extLst>
      <p:ext uri="{BB962C8B-B14F-4D97-AF65-F5344CB8AC3E}">
        <p14:creationId xmlns:p14="http://schemas.microsoft.com/office/powerpoint/2010/main" val="3378554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34EA58A-39E5-4D21-9D36-B59FED999BAC}" type="slidenum">
              <a:rPr lang="en-US" smtClean="0"/>
              <a:t>5</a:t>
            </a:fld>
            <a:endParaRPr lang="en-US" dirty="0"/>
          </a:p>
        </p:txBody>
      </p:sp>
      <p:sp>
        <p:nvSpPr>
          <p:cNvPr id="6" name="Notes Placeholder 5">
            <a:extLst>
              <a:ext uri="{FF2B5EF4-FFF2-40B4-BE49-F238E27FC236}">
                <a16:creationId xmlns:a16="http://schemas.microsoft.com/office/drawing/2014/main" id="{7F9A1D6D-6CC2-435E-998F-4CA06FCC1749}"/>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4147539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34EA58A-39E5-4D21-9D36-B59FED999BAC}" type="slidenum">
              <a:rPr lang="en-US" smtClean="0"/>
              <a:t>6</a:t>
            </a:fld>
            <a:endParaRPr lang="en-US" dirty="0"/>
          </a:p>
        </p:txBody>
      </p:sp>
      <p:sp>
        <p:nvSpPr>
          <p:cNvPr id="6" name="Notes Placeholder 5">
            <a:extLst>
              <a:ext uri="{FF2B5EF4-FFF2-40B4-BE49-F238E27FC236}">
                <a16:creationId xmlns:a16="http://schemas.microsoft.com/office/drawing/2014/main" id="{D74440C4-7308-48D7-AC75-3D419284AD3B}"/>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260787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34EA58A-39E5-4D21-9D36-B59FED999BAC}" type="slidenum">
              <a:rPr lang="en-US" smtClean="0"/>
              <a:t>7</a:t>
            </a:fld>
            <a:endParaRPr lang="en-US" dirty="0"/>
          </a:p>
        </p:txBody>
      </p:sp>
      <p:sp>
        <p:nvSpPr>
          <p:cNvPr id="6" name="Notes Placeholder 5">
            <a:extLst>
              <a:ext uri="{FF2B5EF4-FFF2-40B4-BE49-F238E27FC236}">
                <a16:creationId xmlns:a16="http://schemas.microsoft.com/office/drawing/2014/main" id="{03A9AD41-9B40-4801-A852-6E73C09D0D3D}"/>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769510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34EA58A-39E5-4D21-9D36-B59FED999BAC}" type="slidenum">
              <a:rPr lang="en-US" smtClean="0"/>
              <a:t>8</a:t>
            </a:fld>
            <a:endParaRPr lang="en-US" dirty="0"/>
          </a:p>
        </p:txBody>
      </p:sp>
      <p:sp>
        <p:nvSpPr>
          <p:cNvPr id="6" name="Notes Placeholder 5">
            <a:extLst>
              <a:ext uri="{FF2B5EF4-FFF2-40B4-BE49-F238E27FC236}">
                <a16:creationId xmlns:a16="http://schemas.microsoft.com/office/drawing/2014/main" id="{EBB0A1B5-E8FB-427F-A125-24CA6AF8F074}"/>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816390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34EA58A-39E5-4D21-9D36-B59FED999BAC}" type="slidenum">
              <a:rPr lang="en-US" smtClean="0"/>
              <a:t>9</a:t>
            </a:fld>
            <a:endParaRPr lang="en-US" dirty="0"/>
          </a:p>
        </p:txBody>
      </p:sp>
      <p:sp>
        <p:nvSpPr>
          <p:cNvPr id="6" name="Notes Placeholder 5">
            <a:extLst>
              <a:ext uri="{FF2B5EF4-FFF2-40B4-BE49-F238E27FC236}">
                <a16:creationId xmlns:a16="http://schemas.microsoft.com/office/drawing/2014/main" id="{C181B7FF-121A-4DA6-B6A6-469CA9C97F36}"/>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9576279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background cover.pdf"/>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338880" y="3178162"/>
            <a:ext cx="7772400" cy="730127"/>
          </a:xfrm>
        </p:spPr>
        <p:txBody>
          <a:bodyPr>
            <a:normAutofit/>
          </a:bodyPr>
          <a:lstStyle>
            <a:lvl1pPr algn="l">
              <a:defRPr sz="3400" b="1">
                <a:latin typeface="Calibri"/>
                <a:cs typeface="Calibri"/>
              </a:defRPr>
            </a:lvl1pPr>
          </a:lstStyle>
          <a:p>
            <a:r>
              <a:rPr lang="en-US" dirty="0"/>
              <a:t>Click to edit Master title style</a:t>
            </a:r>
          </a:p>
        </p:txBody>
      </p:sp>
      <p:sp>
        <p:nvSpPr>
          <p:cNvPr id="3" name="Subtitle 2"/>
          <p:cNvSpPr>
            <a:spLocks noGrp="1"/>
          </p:cNvSpPr>
          <p:nvPr>
            <p:ph type="subTitle" idx="1"/>
          </p:nvPr>
        </p:nvSpPr>
        <p:spPr>
          <a:xfrm>
            <a:off x="357696" y="4004454"/>
            <a:ext cx="7753584" cy="914813"/>
          </a:xfrm>
        </p:spPr>
        <p:txBody>
          <a:bodyPr>
            <a:noAutofit/>
          </a:bodyPr>
          <a:lstStyle>
            <a:lvl1pPr marL="0" indent="0" algn="l">
              <a:buNone/>
              <a:defRPr sz="2800">
                <a:solidFill>
                  <a:srgbClr val="FFFFFF"/>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2" descr="Z:\Identity\Logo\R&amp;Dhoriz.jpg"/>
          <p:cNvPicPr>
            <a:picLocks noChangeAspect="1" noChangeArrowheads="1"/>
          </p:cNvPicPr>
          <p:nvPr userDrawn="1"/>
        </p:nvPicPr>
        <p:blipFill>
          <a:blip r:embed="rId3"/>
          <a:srcRect l="16805"/>
          <a:stretch>
            <a:fillRect/>
          </a:stretch>
        </p:blipFill>
        <p:spPr bwMode="auto">
          <a:xfrm>
            <a:off x="177272" y="6229568"/>
            <a:ext cx="1882309" cy="437563"/>
          </a:xfrm>
          <a:prstGeom prst="rect">
            <a:avLst/>
          </a:prstGeom>
          <a:noFill/>
        </p:spPr>
      </p:pic>
    </p:spTree>
    <p:extLst>
      <p:ext uri="{BB962C8B-B14F-4D97-AF65-F5344CB8AC3E}">
        <p14:creationId xmlns:p14="http://schemas.microsoft.com/office/powerpoint/2010/main" val="3425398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935650"/>
            <a:ext cx="8229600" cy="4190513"/>
          </a:xfrm>
        </p:spPr>
        <p:txBody>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txBox="1">
            <a:spLocks/>
          </p:cNvSpPr>
          <p:nvPr userDrawn="1"/>
        </p:nvSpPr>
        <p:spPr>
          <a:xfrm>
            <a:off x="8250238"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defTabSz="457200" fontAlgn="base">
              <a:spcBef>
                <a:spcPct val="0"/>
              </a:spcBef>
              <a:spcAft>
                <a:spcPct val="0"/>
              </a:spcAft>
              <a:defRPr/>
            </a:pPr>
            <a:fld id="{4452FDFF-9483-4A82-A0D2-0EFD9C982FB8}" type="slidenum">
              <a:rPr lang="en-US" smtClean="0">
                <a:ea typeface="ＭＳ Ｐゴシック" charset="-128"/>
              </a:rPr>
              <a:pPr defTabSz="457200" fontAlgn="base">
                <a:spcBef>
                  <a:spcPct val="0"/>
                </a:spcBef>
                <a:spcAft>
                  <a:spcPct val="0"/>
                </a:spcAft>
                <a:defRPr/>
              </a:pPr>
              <a:t>‹#›</a:t>
            </a:fld>
            <a:endParaRPr lang="en-US" dirty="0">
              <a:ea typeface="ＭＳ Ｐゴシック" charset="-128"/>
            </a:endParaRPr>
          </a:p>
        </p:txBody>
      </p:sp>
    </p:spTree>
    <p:extLst>
      <p:ext uri="{BB962C8B-B14F-4D97-AF65-F5344CB8AC3E}">
        <p14:creationId xmlns:p14="http://schemas.microsoft.com/office/powerpoint/2010/main" val="2367873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2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017110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23322"/>
            <a:ext cx="4038600" cy="4202841"/>
          </a:xfrm>
        </p:spPr>
        <p:txBody>
          <a:bodyPr>
            <a:normAutofit/>
          </a:bodyPr>
          <a:lstStyle>
            <a:lvl1pPr>
              <a:spcAft>
                <a:spcPts val="1200"/>
              </a:spcAft>
              <a:defRPr sz="2800"/>
            </a:lvl1pPr>
            <a:lvl2pPr>
              <a:spcAft>
                <a:spcPts val="1200"/>
              </a:spcAft>
              <a:defRPr sz="2400"/>
            </a:lvl2pPr>
            <a:lvl3pPr>
              <a:spcAft>
                <a:spcPts val="1200"/>
              </a:spcAft>
              <a:defRPr sz="2200"/>
            </a:lvl3pPr>
            <a:lvl4pPr>
              <a:spcAft>
                <a:spcPts val="1200"/>
              </a:spcAft>
              <a:defRPr sz="2200"/>
            </a:lvl4pPr>
            <a:lvl5pPr>
              <a:spcAft>
                <a:spcPts val="1200"/>
              </a:spcAft>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txBox="1">
            <a:spLocks/>
          </p:cNvSpPr>
          <p:nvPr userDrawn="1"/>
        </p:nvSpPr>
        <p:spPr>
          <a:xfrm>
            <a:off x="8250238"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defTabSz="457200" fontAlgn="base">
              <a:spcBef>
                <a:spcPct val="0"/>
              </a:spcBef>
              <a:spcAft>
                <a:spcPct val="0"/>
              </a:spcAft>
              <a:defRPr/>
            </a:pPr>
            <a:fld id="{4452FDFF-9483-4A82-A0D2-0EFD9C982FB8}" type="slidenum">
              <a:rPr lang="en-US" smtClean="0">
                <a:ea typeface="ＭＳ Ｐゴシック" charset="-128"/>
              </a:rPr>
              <a:pPr defTabSz="457200" fontAlgn="base">
                <a:spcBef>
                  <a:spcPct val="0"/>
                </a:spcBef>
                <a:spcAft>
                  <a:spcPct val="0"/>
                </a:spcAft>
                <a:defRPr/>
              </a:pPr>
              <a:t>‹#›</a:t>
            </a:fld>
            <a:endParaRPr lang="en-US" dirty="0">
              <a:ea typeface="ＭＳ Ｐゴシック" charset="-128"/>
            </a:endParaRPr>
          </a:p>
        </p:txBody>
      </p:sp>
      <p:sp>
        <p:nvSpPr>
          <p:cNvPr id="7" name="Content Placeholder 2"/>
          <p:cNvSpPr>
            <a:spLocks noGrp="1"/>
          </p:cNvSpPr>
          <p:nvPr>
            <p:ph sz="half" idx="10"/>
          </p:nvPr>
        </p:nvSpPr>
        <p:spPr>
          <a:xfrm>
            <a:off x="4831958" y="1927805"/>
            <a:ext cx="4038600" cy="4202841"/>
          </a:xfrm>
        </p:spPr>
        <p:txBody>
          <a:bodyPr>
            <a:normAutofit/>
          </a:bodyPr>
          <a:lstStyle>
            <a:lvl1pPr>
              <a:spcAft>
                <a:spcPts val="1200"/>
              </a:spcAft>
              <a:defRPr sz="2800"/>
            </a:lvl1pPr>
            <a:lvl2pPr>
              <a:spcAft>
                <a:spcPts val="1200"/>
              </a:spcAft>
              <a:defRPr sz="2400"/>
            </a:lvl2pPr>
            <a:lvl3pPr>
              <a:spcAft>
                <a:spcPts val="1200"/>
              </a:spcAft>
              <a:defRPr sz="2200"/>
            </a:lvl3pPr>
            <a:lvl4pPr>
              <a:spcAft>
                <a:spcPts val="1200"/>
              </a:spcAft>
              <a:defRPr sz="2200"/>
            </a:lvl4pPr>
            <a:lvl5pPr>
              <a:spcAft>
                <a:spcPts val="1200"/>
              </a:spcAft>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51266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2391824"/>
            <a:ext cx="5486400" cy="2724039"/>
          </a:xfrm>
        </p:spPr>
        <p:txBody>
          <a:bodyPr rtlCol="0">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682602"/>
            <a:ext cx="5486400" cy="613568"/>
          </a:xfrm>
        </p:spPr>
        <p:txBody>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itle 4"/>
          <p:cNvSpPr>
            <a:spLocks noGrp="1"/>
          </p:cNvSpPr>
          <p:nvPr>
            <p:ph type="title"/>
          </p:nvPr>
        </p:nvSpPr>
        <p:spPr/>
        <p:txBody>
          <a:bodyPr/>
          <a:lstStyle/>
          <a:p>
            <a:r>
              <a:rPr lang="en-US" dirty="0"/>
              <a:t>Click to edit Master title style</a:t>
            </a:r>
          </a:p>
        </p:txBody>
      </p:sp>
      <p:sp>
        <p:nvSpPr>
          <p:cNvPr id="7" name="Slide Number Placeholder 5"/>
          <p:cNvSpPr txBox="1">
            <a:spLocks/>
          </p:cNvSpPr>
          <p:nvPr userDrawn="1"/>
        </p:nvSpPr>
        <p:spPr>
          <a:xfrm>
            <a:off x="8250238"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defTabSz="457200" fontAlgn="base">
              <a:spcBef>
                <a:spcPct val="0"/>
              </a:spcBef>
              <a:spcAft>
                <a:spcPct val="0"/>
              </a:spcAft>
              <a:defRPr/>
            </a:pPr>
            <a:fld id="{4452FDFF-9483-4A82-A0D2-0EFD9C982FB8}" type="slidenum">
              <a:rPr lang="en-US" smtClean="0">
                <a:ea typeface="ＭＳ Ｐゴシック" charset="-128"/>
              </a:rPr>
              <a:pPr defTabSz="457200" fontAlgn="base">
                <a:spcBef>
                  <a:spcPct val="0"/>
                </a:spcBef>
                <a:spcAft>
                  <a:spcPct val="0"/>
                </a:spcAft>
                <a:defRPr/>
              </a:pPr>
              <a:t>‹#›</a:t>
            </a:fld>
            <a:endParaRPr lang="en-US" dirty="0">
              <a:ea typeface="ＭＳ Ｐゴシック" charset="-128"/>
            </a:endParaRPr>
          </a:p>
        </p:txBody>
      </p:sp>
    </p:spTree>
    <p:extLst>
      <p:ext uri="{BB962C8B-B14F-4D97-AF65-F5344CB8AC3E}">
        <p14:creationId xmlns:p14="http://schemas.microsoft.com/office/powerpoint/2010/main" val="3147153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Slide Number Placeholder 5"/>
          <p:cNvSpPr txBox="1">
            <a:spLocks/>
          </p:cNvSpPr>
          <p:nvPr userDrawn="1"/>
        </p:nvSpPr>
        <p:spPr>
          <a:xfrm>
            <a:off x="8250238"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defTabSz="457200" fontAlgn="base">
              <a:spcBef>
                <a:spcPct val="0"/>
              </a:spcBef>
              <a:spcAft>
                <a:spcPct val="0"/>
              </a:spcAft>
              <a:defRPr/>
            </a:pPr>
            <a:fld id="{4452FDFF-9483-4A82-A0D2-0EFD9C982FB8}" type="slidenum">
              <a:rPr lang="en-US" smtClean="0">
                <a:ea typeface="ＭＳ Ｐゴシック" charset="-128"/>
              </a:rPr>
              <a:pPr defTabSz="457200" fontAlgn="base">
                <a:spcBef>
                  <a:spcPct val="0"/>
                </a:spcBef>
                <a:spcAft>
                  <a:spcPct val="0"/>
                </a:spcAft>
                <a:defRPr/>
              </a:pPr>
              <a:t>‹#›</a:t>
            </a:fld>
            <a:endParaRPr lang="en-US" dirty="0">
              <a:ea typeface="ＭＳ Ｐゴシック" charset="-128"/>
            </a:endParaRPr>
          </a:p>
        </p:txBody>
      </p:sp>
    </p:spTree>
    <p:extLst>
      <p:ext uri="{BB962C8B-B14F-4D97-AF65-F5344CB8AC3E}">
        <p14:creationId xmlns:p14="http://schemas.microsoft.com/office/powerpoint/2010/main" val="3579711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2534" y="2760397"/>
            <a:ext cx="6798733" cy="1125803"/>
          </a:xfrm>
          <a:prstGeom prst="rect">
            <a:avLst/>
          </a:prstGeom>
        </p:spPr>
        <p:txBody>
          <a:bodyPr>
            <a:normAutofit/>
          </a:bodyPr>
          <a:lstStyle>
            <a:lvl1pPr algn="l">
              <a:defRPr sz="32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642533" y="3886200"/>
            <a:ext cx="6798733" cy="1422400"/>
          </a:xfrm>
          <a:prstGeom prst="rect">
            <a:avLst/>
          </a:prstGeo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Text Placeholder 7"/>
          <p:cNvSpPr>
            <a:spLocks noGrp="1"/>
          </p:cNvSpPr>
          <p:nvPr>
            <p:ph type="body" sz="quarter" idx="10"/>
          </p:nvPr>
        </p:nvSpPr>
        <p:spPr>
          <a:xfrm>
            <a:off x="1643063" y="5308600"/>
            <a:ext cx="6797675" cy="804863"/>
          </a:xfrm>
          <a:prstGeom prst="rect">
            <a:avLst/>
          </a:prstGeom>
        </p:spPr>
        <p:txBody>
          <a:bodyPr/>
          <a:lstStyle>
            <a:lvl1pPr>
              <a:buNone/>
              <a:defRPr sz="140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1588508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e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3" descr="background interior.pdf"/>
          <p:cNvPicPr>
            <a:picLocks noChangeAspect="1"/>
          </p:cNvPicPr>
          <p:nvPr/>
        </p:nvPicPr>
        <p:blipFill>
          <a:blip r:embed="rId9"/>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2906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1028" name="Text Placeholder 2"/>
          <p:cNvSpPr>
            <a:spLocks noGrp="1"/>
          </p:cNvSpPr>
          <p:nvPr>
            <p:ph type="body" idx="1"/>
          </p:nvPr>
        </p:nvSpPr>
        <p:spPr bwMode="auto">
          <a:xfrm>
            <a:off x="457200" y="1849438"/>
            <a:ext cx="8229600" cy="4276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030" name="Picture 4" descr="Department of Veterans Affairs, Veterans Health Administration, Office of Health Information"/>
          <p:cNvPicPr>
            <a:picLocks noChangeAspect="1" noChangeArrowheads="1"/>
          </p:cNvPicPr>
          <p:nvPr userDrawn="1"/>
        </p:nvPicPr>
        <p:blipFill>
          <a:blip r:embed="rId10"/>
          <a:srcRect/>
          <a:stretch>
            <a:fillRect/>
          </a:stretch>
        </p:blipFill>
        <p:spPr bwMode="auto">
          <a:xfrm>
            <a:off x="911225" y="495300"/>
            <a:ext cx="165100" cy="165100"/>
          </a:xfrm>
          <a:prstGeom prst="rect">
            <a:avLst/>
          </a:prstGeom>
          <a:noFill/>
          <a:ln w="9525">
            <a:noFill/>
            <a:miter lim="800000"/>
            <a:headEnd/>
            <a:tailEnd/>
          </a:ln>
        </p:spPr>
      </p:pic>
      <p:pic>
        <p:nvPicPr>
          <p:cNvPr id="9" name="Picture 8" descr="VA PRIDE identity dk blue small jpg 4-30-08.jpg"/>
          <p:cNvPicPr>
            <a:picLocks noChangeAspect="1"/>
          </p:cNvPicPr>
          <p:nvPr userDrawn="1"/>
        </p:nvPicPr>
        <p:blipFill>
          <a:blip r:embed="rId11"/>
          <a:stretch>
            <a:fillRect/>
          </a:stretch>
        </p:blipFill>
        <p:spPr>
          <a:xfrm>
            <a:off x="6958085" y="6202363"/>
            <a:ext cx="1539803" cy="457200"/>
          </a:xfrm>
          <a:prstGeom prst="rect">
            <a:avLst/>
          </a:prstGeom>
        </p:spPr>
      </p:pic>
      <p:sp>
        <p:nvSpPr>
          <p:cNvPr id="10" name="Slide Number Placeholder 5"/>
          <p:cNvSpPr txBox="1">
            <a:spLocks/>
          </p:cNvSpPr>
          <p:nvPr userDrawn="1"/>
        </p:nvSpPr>
        <p:spPr>
          <a:xfrm>
            <a:off x="8250238"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defTabSz="457200" fontAlgn="base">
              <a:spcBef>
                <a:spcPct val="0"/>
              </a:spcBef>
              <a:spcAft>
                <a:spcPct val="0"/>
              </a:spcAft>
              <a:defRPr/>
            </a:pPr>
            <a:endParaRPr lang="en-US" dirty="0">
              <a:ea typeface="ＭＳ Ｐゴシック" charset="-128"/>
            </a:endParaRPr>
          </a:p>
        </p:txBody>
      </p:sp>
    </p:spTree>
    <p:extLst>
      <p:ext uri="{BB962C8B-B14F-4D97-AF65-F5344CB8AC3E}">
        <p14:creationId xmlns:p14="http://schemas.microsoft.com/office/powerpoint/2010/main" val="33223740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sldNum="0" hdr="0" ftr="0"/>
  <p:txStyles>
    <p:titleStyle>
      <a:lvl1pPr algn="l" defTabSz="457200" rtl="0" eaLnBrk="0" fontAlgn="base" hangingPunct="0">
        <a:spcBef>
          <a:spcPct val="0"/>
        </a:spcBef>
        <a:spcAft>
          <a:spcPct val="0"/>
        </a:spcAft>
        <a:defRPr sz="3400" kern="1200">
          <a:solidFill>
            <a:schemeClr val="bg1"/>
          </a:solidFill>
          <a:latin typeface="Tahoma" pitchFamily="34" charset="0"/>
          <a:ea typeface="ＭＳ Ｐゴシック" charset="0"/>
          <a:cs typeface="Tahoma" pitchFamily="34" charset="0"/>
        </a:defRPr>
      </a:lvl1pPr>
      <a:lvl2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2pPr>
      <a:lvl3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3pPr>
      <a:lvl4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4pPr>
      <a:lvl5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5pPr>
      <a:lvl6pPr marL="457200" algn="l" defTabSz="457200" rtl="0" fontAlgn="base">
        <a:spcBef>
          <a:spcPct val="0"/>
        </a:spcBef>
        <a:spcAft>
          <a:spcPct val="0"/>
        </a:spcAft>
        <a:defRPr sz="2400">
          <a:solidFill>
            <a:schemeClr val="bg1"/>
          </a:solidFill>
          <a:latin typeface="Georgia" charset="0"/>
          <a:ea typeface="ＭＳ Ｐゴシック" charset="0"/>
          <a:cs typeface="Georgia" charset="0"/>
        </a:defRPr>
      </a:lvl6pPr>
      <a:lvl7pPr marL="914400" algn="l" defTabSz="457200" rtl="0" fontAlgn="base">
        <a:spcBef>
          <a:spcPct val="0"/>
        </a:spcBef>
        <a:spcAft>
          <a:spcPct val="0"/>
        </a:spcAft>
        <a:defRPr sz="2400">
          <a:solidFill>
            <a:schemeClr val="bg1"/>
          </a:solidFill>
          <a:latin typeface="Georgia" charset="0"/>
          <a:ea typeface="ＭＳ Ｐゴシック" charset="0"/>
          <a:cs typeface="Georgia" charset="0"/>
        </a:defRPr>
      </a:lvl7pPr>
      <a:lvl8pPr marL="1371600" algn="l" defTabSz="457200" rtl="0" fontAlgn="base">
        <a:spcBef>
          <a:spcPct val="0"/>
        </a:spcBef>
        <a:spcAft>
          <a:spcPct val="0"/>
        </a:spcAft>
        <a:defRPr sz="2400">
          <a:solidFill>
            <a:schemeClr val="bg1"/>
          </a:solidFill>
          <a:latin typeface="Georgia" charset="0"/>
          <a:ea typeface="ＭＳ Ｐゴシック" charset="0"/>
          <a:cs typeface="Georgia" charset="0"/>
        </a:defRPr>
      </a:lvl8pPr>
      <a:lvl9pPr marL="1828800" algn="l" defTabSz="457200" rtl="0" fontAlgn="base">
        <a:spcBef>
          <a:spcPct val="0"/>
        </a:spcBef>
        <a:spcAft>
          <a:spcPct val="0"/>
        </a:spcAft>
        <a:defRPr sz="2400">
          <a:solidFill>
            <a:schemeClr val="bg1"/>
          </a:solidFill>
          <a:latin typeface="Georgia" charset="0"/>
          <a:ea typeface="ＭＳ Ｐゴシック" charset="0"/>
          <a:cs typeface="Georgia" charset="0"/>
        </a:defRPr>
      </a:lvl9pPr>
    </p:titleStyle>
    <p:bodyStyle>
      <a:lvl1pPr marL="342900" indent="-342900" algn="l" defTabSz="457200" rtl="0" eaLnBrk="0" fontAlgn="base" hangingPunct="0">
        <a:spcBef>
          <a:spcPts val="0"/>
        </a:spcBef>
        <a:spcAft>
          <a:spcPts val="1200"/>
        </a:spcAft>
        <a:buFont typeface="Arial" pitchFamily="34" charset="0"/>
        <a:buChar char="•"/>
        <a:defRPr sz="2800" kern="1200">
          <a:solidFill>
            <a:schemeClr val="tx1"/>
          </a:solidFill>
          <a:latin typeface="Tahoma" pitchFamily="34" charset="0"/>
          <a:ea typeface="Tahoma" pitchFamily="34" charset="0"/>
          <a:cs typeface="Tahoma" pitchFamily="34" charset="0"/>
        </a:defRPr>
      </a:lvl1pPr>
      <a:lvl2pPr marL="742950" indent="-285750" algn="l" defTabSz="457200" rtl="0" eaLnBrk="0" fontAlgn="base" hangingPunct="0">
        <a:spcBef>
          <a:spcPts val="0"/>
        </a:spcBef>
        <a:spcAft>
          <a:spcPts val="1200"/>
        </a:spcAft>
        <a:buFont typeface="Arial" pitchFamily="34" charset="0"/>
        <a:buChar char="•"/>
        <a:defRPr sz="2400" kern="1200">
          <a:solidFill>
            <a:schemeClr val="tx1"/>
          </a:solidFill>
          <a:latin typeface="Tahoma" pitchFamily="34" charset="0"/>
          <a:ea typeface="Tahoma" pitchFamily="34" charset="0"/>
          <a:cs typeface="Tahoma" pitchFamily="34" charset="0"/>
        </a:defRPr>
      </a:lvl2pPr>
      <a:lvl3pPr marL="1143000" indent="-228600" algn="l" defTabSz="457200" rtl="0" eaLnBrk="0" fontAlgn="base" hangingPunct="0">
        <a:spcBef>
          <a:spcPts val="0"/>
        </a:spcBef>
        <a:spcAft>
          <a:spcPts val="1200"/>
        </a:spcAft>
        <a:buFont typeface="Arial" pitchFamily="34" charset="0"/>
        <a:buChar char="•"/>
        <a:defRPr sz="2200" kern="1200">
          <a:solidFill>
            <a:schemeClr val="tx1"/>
          </a:solidFill>
          <a:latin typeface="Tahoma" pitchFamily="34" charset="0"/>
          <a:ea typeface="Tahoma" pitchFamily="34" charset="0"/>
          <a:cs typeface="Tahoma" pitchFamily="34" charset="0"/>
        </a:defRPr>
      </a:lvl3pPr>
      <a:lvl4pPr marL="1600200" indent="-228600" algn="l" defTabSz="457200" rtl="0" eaLnBrk="0" fontAlgn="base" hangingPunct="0">
        <a:spcBef>
          <a:spcPts val="0"/>
        </a:spcBef>
        <a:spcAft>
          <a:spcPts val="1200"/>
        </a:spcAft>
        <a:buFont typeface="Arial" pitchFamily="34" charset="0"/>
        <a:buChar char="•"/>
        <a:defRPr sz="2200" kern="1200">
          <a:solidFill>
            <a:schemeClr val="tx1"/>
          </a:solidFill>
          <a:latin typeface="Tahoma" pitchFamily="34" charset="0"/>
          <a:ea typeface="Tahoma" pitchFamily="34" charset="0"/>
          <a:cs typeface="Tahoma" pitchFamily="34" charset="0"/>
        </a:defRPr>
      </a:lvl4pPr>
      <a:lvl5pPr marL="2057400" indent="-228600" algn="l" defTabSz="457200" rtl="0" eaLnBrk="0" fontAlgn="base" hangingPunct="0">
        <a:spcBef>
          <a:spcPct val="20000"/>
        </a:spcBef>
        <a:spcAft>
          <a:spcPct val="0"/>
        </a:spcAft>
        <a:buFont typeface="Arial" pitchFamily="34" charset="0"/>
        <a:buChar char="»"/>
        <a:defRPr sz="1200" kern="1200">
          <a:solidFill>
            <a:schemeClr val="tx1"/>
          </a:solidFill>
          <a:latin typeface="Georgia"/>
          <a:ea typeface="Georgia"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mailto:soundia.duche@va.gov" TargetMode="External"/><Relationship Id="rId3" Type="http://schemas.openxmlformats.org/officeDocument/2006/relationships/hyperlink" Target="mailto:Mary.klote@va.gov" TargetMode="External"/><Relationship Id="rId7" Type="http://schemas.openxmlformats.org/officeDocument/2006/relationships/hyperlink" Target="mailto:c.karen.jeans@va.go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mailto:Stephania.Griffin@va.gov" TargetMode="External"/><Relationship Id="rId5" Type="http://schemas.openxmlformats.org/officeDocument/2006/relationships/hyperlink" Target="http://www.va.gov/oro/" TargetMode="External"/><Relationship Id="rId4" Type="http://schemas.openxmlformats.org/officeDocument/2006/relationships/hyperlink" Target="mailto:kristina.borror@va.gov"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research.va.gov/resources/policies/guidance/research-involving-children.pdf"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s://www.research.va.gov/pride/cyberseminars/default.cfm" TargetMode="External"/><Relationship Id="rId3" Type="http://schemas.openxmlformats.org/officeDocument/2006/relationships/hyperlink" Target="https://www.gpo.gov/fdsys/pkg/FR-2018-06-19/pdf/2018-13187.pdf" TargetMode="External"/><Relationship Id="rId7" Type="http://schemas.openxmlformats.org/officeDocument/2006/relationships/hyperlink" Target="https://www.research.va.gov/resources/policies/"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http://www.va.gov/vhapublications/ViewPublication.asp?pub_ID=3052" TargetMode="External"/><Relationship Id="rId5" Type="http://schemas.openxmlformats.org/officeDocument/2006/relationships/hyperlink" Target="https://www.gpo.gov/fdsys/pkg/CFR-2002-title38-vol1/pdf/CFR-2002-title38-vol1-part16.pdf" TargetMode="External"/><Relationship Id="rId4" Type="http://schemas.openxmlformats.org/officeDocument/2006/relationships/hyperlink" Target="https://www.gpo.gov/fdsys/pkg/FR-2017-01-19/pdf/2017-01058.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357188" y="3873961"/>
            <a:ext cx="8805120" cy="1622438"/>
          </a:xfrm>
        </p:spPr>
        <p:txBody>
          <a:bodyPr>
            <a:normAutofit fontScale="90000"/>
          </a:bodyPr>
          <a:lstStyle/>
          <a:p>
            <a:pPr marL="4763" indent="-4763">
              <a:spcBef>
                <a:spcPct val="20000"/>
              </a:spcBef>
              <a:defRPr/>
            </a:pPr>
            <a:br>
              <a:rPr lang="en-US" sz="3400" spc="100" dirty="0">
                <a:latin typeface="Tahoma" pitchFamily="34" charset="0"/>
                <a:cs typeface="Tahoma" pitchFamily="34" charset="0"/>
              </a:rPr>
            </a:br>
            <a:br>
              <a:rPr lang="en-US" sz="3400" spc="100" dirty="0">
                <a:latin typeface="Tahoma" pitchFamily="34" charset="0"/>
                <a:cs typeface="Tahoma" pitchFamily="34" charset="0"/>
              </a:rPr>
            </a:br>
            <a:br>
              <a:rPr lang="en-US" sz="3400" spc="100" dirty="0">
                <a:latin typeface="Tahoma" pitchFamily="34" charset="0"/>
                <a:cs typeface="Tahoma" pitchFamily="34" charset="0"/>
              </a:rPr>
            </a:br>
            <a:br>
              <a:rPr lang="en-US" sz="3400" spc="100" dirty="0">
                <a:latin typeface="Tahoma" pitchFamily="34" charset="0"/>
                <a:cs typeface="Tahoma" pitchFamily="34" charset="0"/>
              </a:rPr>
            </a:br>
            <a:r>
              <a:rPr lang="en-US" sz="3400" spc="100" dirty="0">
                <a:latin typeface="Tahoma" pitchFamily="34" charset="0"/>
                <a:cs typeface="Tahoma" pitchFamily="34" charset="0"/>
              </a:rPr>
              <a:t>Town Hall Q&amp;A Session</a:t>
            </a:r>
            <a:br>
              <a:rPr lang="en-US" sz="3400" spc="100" dirty="0">
                <a:latin typeface="Tahoma" pitchFamily="34" charset="0"/>
                <a:cs typeface="Tahoma" pitchFamily="34" charset="0"/>
              </a:rPr>
            </a:br>
            <a:br>
              <a:rPr lang="en-US" sz="3400" spc="100" dirty="0">
                <a:latin typeface="Tahoma" pitchFamily="34" charset="0"/>
                <a:cs typeface="Tahoma" pitchFamily="34" charset="0"/>
              </a:rPr>
            </a:br>
            <a:r>
              <a:rPr lang="en-US" sz="3400" spc="100" dirty="0">
                <a:latin typeface="Tahoma" pitchFamily="34" charset="0"/>
                <a:cs typeface="Tahoma" pitchFamily="34" charset="0"/>
              </a:rPr>
              <a:t>	</a:t>
            </a:r>
            <a:endParaRPr lang="en-US" sz="3100" b="0" spc="100" dirty="0">
              <a:latin typeface="Tahoma" pitchFamily="34" charset="0"/>
              <a:cs typeface="Tahoma" pitchFamily="34" charset="0"/>
            </a:endParaRPr>
          </a:p>
        </p:txBody>
      </p:sp>
      <p:sp>
        <p:nvSpPr>
          <p:cNvPr id="7171" name="Subtitle 2"/>
          <p:cNvSpPr>
            <a:spLocks noGrp="1"/>
          </p:cNvSpPr>
          <p:nvPr>
            <p:ph type="subTitle" idx="1"/>
          </p:nvPr>
        </p:nvSpPr>
        <p:spPr>
          <a:xfrm>
            <a:off x="357188" y="4517136"/>
            <a:ext cx="7753350" cy="1093088"/>
          </a:xfrm>
        </p:spPr>
        <p:txBody>
          <a:bodyPr/>
          <a:lstStyle/>
          <a:p>
            <a:pPr eaLnBrk="1" hangingPunct="1">
              <a:buFont typeface="Arial" charset="0"/>
              <a:buNone/>
              <a:defRPr/>
            </a:pPr>
            <a:r>
              <a:rPr lang="en-US" sz="2000" spc="100" dirty="0">
                <a:cs typeface="Calibri"/>
              </a:rPr>
              <a:t>Hosted by ORPP&amp;E; ORO P&amp;E; and VHA Privacy</a:t>
            </a:r>
          </a:p>
        </p:txBody>
      </p:sp>
      <p:sp>
        <p:nvSpPr>
          <p:cNvPr id="4" name="TextBox 3"/>
          <p:cNvSpPr txBox="1"/>
          <p:nvPr/>
        </p:nvSpPr>
        <p:spPr>
          <a:xfrm>
            <a:off x="5715000" y="5610225"/>
            <a:ext cx="3102429" cy="430887"/>
          </a:xfrm>
          <a:prstGeom prst="rect">
            <a:avLst/>
          </a:prstGeom>
          <a:noFill/>
        </p:spPr>
        <p:txBody>
          <a:bodyPr wrap="square">
            <a:spAutoFit/>
          </a:bodyPr>
          <a:lstStyle/>
          <a:p>
            <a:pPr defTabSz="457200" fontAlgn="base">
              <a:spcBef>
                <a:spcPct val="0"/>
              </a:spcBef>
              <a:spcAft>
                <a:spcPct val="0"/>
              </a:spcAft>
              <a:defRPr/>
            </a:pPr>
            <a:r>
              <a:rPr lang="en-US" sz="2200" b="1" dirty="0">
                <a:solidFill>
                  <a:prstClr val="white"/>
                </a:solidFill>
                <a:latin typeface="Tahoma" pitchFamily="34" charset="0"/>
                <a:ea typeface="ＭＳ Ｐゴシック" pitchFamily="1" charset="-128"/>
                <a:cs typeface="Tahoma" pitchFamily="34" charset="0"/>
              </a:rPr>
              <a:t>January 15, 2019</a:t>
            </a:r>
          </a:p>
        </p:txBody>
      </p:sp>
      <p:sp>
        <p:nvSpPr>
          <p:cNvPr id="5" name="TextBox 4">
            <a:extLst>
              <a:ext uri="{FF2B5EF4-FFF2-40B4-BE49-F238E27FC236}">
                <a16:creationId xmlns:a16="http://schemas.microsoft.com/office/drawing/2014/main" id="{2E4EAE64-B11D-481C-BB6D-0B4DF16A926A}"/>
              </a:ext>
            </a:extLst>
          </p:cNvPr>
          <p:cNvSpPr txBox="1"/>
          <p:nvPr/>
        </p:nvSpPr>
        <p:spPr>
          <a:xfrm>
            <a:off x="6400800" y="3056716"/>
            <a:ext cx="2416629" cy="817245"/>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400" dirty="0"/>
              <a:t>Dial in: (415) 655-0060</a:t>
            </a:r>
          </a:p>
          <a:p>
            <a:r>
              <a:rPr lang="en-US" sz="1400" dirty="0"/>
              <a:t>Access Code: 812-008-474</a:t>
            </a:r>
          </a:p>
          <a:p>
            <a:r>
              <a:rPr lang="en-US" sz="1400" dirty="0"/>
              <a:t>Slides in “Handout” Tab</a:t>
            </a:r>
          </a:p>
        </p:txBody>
      </p:sp>
    </p:spTree>
    <p:extLst>
      <p:ext uri="{BB962C8B-B14F-4D97-AF65-F5344CB8AC3E}">
        <p14:creationId xmlns:p14="http://schemas.microsoft.com/office/powerpoint/2010/main" val="1380494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80CF3-7DB9-4DD7-B70B-44C85A3A3CB2}"/>
              </a:ext>
            </a:extLst>
          </p:cNvPr>
          <p:cNvSpPr>
            <a:spLocks noGrp="1"/>
          </p:cNvSpPr>
          <p:nvPr>
            <p:ph type="title"/>
          </p:nvPr>
        </p:nvSpPr>
        <p:spPr/>
        <p:txBody>
          <a:bodyPr/>
          <a:lstStyle/>
          <a:p>
            <a:r>
              <a:rPr lang="en-US" dirty="0"/>
              <a:t>HIPAA</a:t>
            </a:r>
          </a:p>
        </p:txBody>
      </p:sp>
      <p:sp>
        <p:nvSpPr>
          <p:cNvPr id="3" name="Content Placeholder 2">
            <a:extLst>
              <a:ext uri="{FF2B5EF4-FFF2-40B4-BE49-F238E27FC236}">
                <a16:creationId xmlns:a16="http://schemas.microsoft.com/office/drawing/2014/main" id="{0E7D9042-826A-496E-83EE-FDE667BCBB15}"/>
              </a:ext>
            </a:extLst>
          </p:cNvPr>
          <p:cNvSpPr>
            <a:spLocks noGrp="1"/>
          </p:cNvSpPr>
          <p:nvPr>
            <p:ph idx="1"/>
          </p:nvPr>
        </p:nvSpPr>
        <p:spPr/>
        <p:txBody>
          <a:bodyPr/>
          <a:lstStyle/>
          <a:p>
            <a:pPr marL="0" indent="0">
              <a:buNone/>
            </a:pPr>
            <a:r>
              <a:rPr lang="en-US" sz="2000" dirty="0"/>
              <a:t>Q6:  Just to clarify, in the Common Rule, does the term de-identified mean removing the obvious identifiers (name, address, date of birth) or does it also include removal of all 18 of the HIPAA identifiers, such as date or location of service that might be used to reidentify the data by a statistician with access to a wide range public data sources?</a:t>
            </a:r>
          </a:p>
          <a:p>
            <a:pPr marL="0" indent="0">
              <a:buNone/>
            </a:pPr>
            <a:endParaRPr lang="en-US" sz="2000" dirty="0"/>
          </a:p>
          <a:p>
            <a:pPr marL="0" indent="0">
              <a:buNone/>
            </a:pPr>
            <a:r>
              <a:rPr lang="en-US" sz="2000" dirty="0"/>
              <a:t>Q7:  HIPAA Privacy Rule permits alterations of authorization by an IRB or Privacy Board.  Why is this not allowable for VA-approved research?</a:t>
            </a:r>
          </a:p>
          <a:p>
            <a:pPr marL="0" indent="0">
              <a:buNone/>
            </a:pPr>
            <a:endParaRPr lang="en-US" sz="2000" dirty="0"/>
          </a:p>
          <a:p>
            <a:pPr marL="0" indent="0">
              <a:buNone/>
            </a:pPr>
            <a:r>
              <a:rPr lang="en-US" sz="2000" dirty="0"/>
              <a:t>Q8:  Why is a waiver of HIPAA authorization needed for eligibility determinations when performed by a VA workforce member. This requirement contradicts OCR guidance issued in June 2017.</a:t>
            </a:r>
          </a:p>
          <a:p>
            <a:endParaRPr lang="en-US" sz="2000" dirty="0"/>
          </a:p>
        </p:txBody>
      </p:sp>
    </p:spTree>
    <p:extLst>
      <p:ext uri="{BB962C8B-B14F-4D97-AF65-F5344CB8AC3E}">
        <p14:creationId xmlns:p14="http://schemas.microsoft.com/office/powerpoint/2010/main" val="1928423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4" name="Title 1"/>
          <p:cNvSpPr txBox="1">
            <a:spLocks/>
          </p:cNvSpPr>
          <p:nvPr/>
        </p:nvSpPr>
        <p:spPr bwMode="auto">
          <a:xfrm>
            <a:off x="338880" y="3178162"/>
            <a:ext cx="8236160" cy="1338974"/>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lvl1pPr algn="l" defTabSz="457200" rtl="0" eaLnBrk="0" fontAlgn="base" hangingPunct="0">
              <a:spcBef>
                <a:spcPct val="0"/>
              </a:spcBef>
              <a:spcAft>
                <a:spcPct val="0"/>
              </a:spcAft>
              <a:defRPr sz="3400" kern="1200">
                <a:solidFill>
                  <a:schemeClr val="bg1"/>
                </a:solidFill>
                <a:latin typeface="Tahoma" pitchFamily="34" charset="0"/>
                <a:ea typeface="ＭＳ Ｐゴシック" charset="0"/>
                <a:cs typeface="Tahoma" pitchFamily="34" charset="0"/>
              </a:defRPr>
            </a:lvl1pPr>
            <a:lvl2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2pPr>
            <a:lvl3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3pPr>
            <a:lvl4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4pPr>
            <a:lvl5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5pPr>
            <a:lvl6pPr marL="457200" algn="l" defTabSz="457200" rtl="0" fontAlgn="base">
              <a:spcBef>
                <a:spcPct val="0"/>
              </a:spcBef>
              <a:spcAft>
                <a:spcPct val="0"/>
              </a:spcAft>
              <a:defRPr sz="2400">
                <a:solidFill>
                  <a:schemeClr val="bg1"/>
                </a:solidFill>
                <a:latin typeface="Georgia" charset="0"/>
                <a:ea typeface="ＭＳ Ｐゴシック" charset="0"/>
                <a:cs typeface="Georgia" charset="0"/>
              </a:defRPr>
            </a:lvl6pPr>
            <a:lvl7pPr marL="914400" algn="l" defTabSz="457200" rtl="0" fontAlgn="base">
              <a:spcBef>
                <a:spcPct val="0"/>
              </a:spcBef>
              <a:spcAft>
                <a:spcPct val="0"/>
              </a:spcAft>
              <a:defRPr sz="2400">
                <a:solidFill>
                  <a:schemeClr val="bg1"/>
                </a:solidFill>
                <a:latin typeface="Georgia" charset="0"/>
                <a:ea typeface="ＭＳ Ｐゴシック" charset="0"/>
                <a:cs typeface="Georgia" charset="0"/>
              </a:defRPr>
            </a:lvl7pPr>
            <a:lvl8pPr marL="1371600" algn="l" defTabSz="457200" rtl="0" fontAlgn="base">
              <a:spcBef>
                <a:spcPct val="0"/>
              </a:spcBef>
              <a:spcAft>
                <a:spcPct val="0"/>
              </a:spcAft>
              <a:defRPr sz="2400">
                <a:solidFill>
                  <a:schemeClr val="bg1"/>
                </a:solidFill>
                <a:latin typeface="Georgia" charset="0"/>
                <a:ea typeface="ＭＳ Ｐゴシック" charset="0"/>
                <a:cs typeface="Georgia" charset="0"/>
              </a:defRPr>
            </a:lvl8pPr>
            <a:lvl9pPr marL="1828800" algn="l" defTabSz="457200" rtl="0" fontAlgn="base">
              <a:spcBef>
                <a:spcPct val="0"/>
              </a:spcBef>
              <a:spcAft>
                <a:spcPct val="0"/>
              </a:spcAft>
              <a:defRPr sz="2400">
                <a:solidFill>
                  <a:schemeClr val="bg1"/>
                </a:solidFill>
                <a:latin typeface="Georgia" charset="0"/>
                <a:ea typeface="ＭＳ Ｐゴシック" charset="0"/>
                <a:cs typeface="Georgia" charset="0"/>
              </a:defRPr>
            </a:lvl9pPr>
          </a:lstStyle>
          <a:p>
            <a:pPr marL="4763" indent="-4763" algn="ctr">
              <a:spcBef>
                <a:spcPct val="20000"/>
              </a:spcBef>
              <a:defRPr/>
            </a:pPr>
            <a:r>
              <a:rPr lang="en-US" spc="100" dirty="0">
                <a:solidFill>
                  <a:prstClr val="black"/>
                </a:solidFill>
              </a:rPr>
              <a:t>Informed Consent 	</a:t>
            </a:r>
            <a:endParaRPr lang="en-US" sz="3100" spc="100" dirty="0">
              <a:solidFill>
                <a:prstClr val="black"/>
              </a:solidFill>
            </a:endParaRPr>
          </a:p>
        </p:txBody>
      </p:sp>
    </p:spTree>
    <p:extLst>
      <p:ext uri="{BB962C8B-B14F-4D97-AF65-F5344CB8AC3E}">
        <p14:creationId xmlns:p14="http://schemas.microsoft.com/office/powerpoint/2010/main" val="1997634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84997-D1B5-449F-8539-1C80EABF80FD}"/>
              </a:ext>
            </a:extLst>
          </p:cNvPr>
          <p:cNvSpPr>
            <a:spLocks noGrp="1"/>
          </p:cNvSpPr>
          <p:nvPr>
            <p:ph type="title"/>
          </p:nvPr>
        </p:nvSpPr>
        <p:spPr/>
        <p:txBody>
          <a:bodyPr/>
          <a:lstStyle/>
          <a:p>
            <a:r>
              <a:rPr lang="en-US" dirty="0"/>
              <a:t>Broad Consent and Posting ICFs</a:t>
            </a:r>
          </a:p>
        </p:txBody>
      </p:sp>
      <p:sp>
        <p:nvSpPr>
          <p:cNvPr id="3" name="Content Placeholder 2">
            <a:extLst>
              <a:ext uri="{FF2B5EF4-FFF2-40B4-BE49-F238E27FC236}">
                <a16:creationId xmlns:a16="http://schemas.microsoft.com/office/drawing/2014/main" id="{B6D0793B-D351-48B8-951A-6C6B6D6BA051}"/>
              </a:ext>
            </a:extLst>
          </p:cNvPr>
          <p:cNvSpPr>
            <a:spLocks noGrp="1"/>
          </p:cNvSpPr>
          <p:nvPr>
            <p:ph idx="1"/>
          </p:nvPr>
        </p:nvSpPr>
        <p:spPr/>
        <p:txBody>
          <a:bodyPr/>
          <a:lstStyle/>
          <a:p>
            <a:pPr marL="0" indent="0">
              <a:buNone/>
            </a:pPr>
            <a:r>
              <a:rPr lang="en-US" sz="2000" dirty="0"/>
              <a:t>Q9:  Is there a definition of broad consent out there?</a:t>
            </a:r>
          </a:p>
          <a:p>
            <a:pPr marL="0" indent="0">
              <a:buNone/>
            </a:pPr>
            <a:endParaRPr lang="en-US" sz="2000" dirty="0"/>
          </a:p>
          <a:p>
            <a:pPr marL="0" indent="0">
              <a:buNone/>
            </a:pPr>
            <a:r>
              <a:rPr lang="en-US" sz="2000" dirty="0"/>
              <a:t>Q10:  We need to post ICFs for federally funded clinical trials (45 CFR 46.116(h)(1) within 60 days after the study has closed to recruitment;  "one IRB-approved informed consent form used to enroll subjects".  In multi-centered trials there may be various versions depending on local IRB requirements and all different contact information included in the form.  Could we use the blank template or redact the contact information?    I am also curious as to the purpose of this being included on clinicaltrials.gov.</a:t>
            </a:r>
          </a:p>
        </p:txBody>
      </p:sp>
    </p:spTree>
    <p:extLst>
      <p:ext uri="{BB962C8B-B14F-4D97-AF65-F5344CB8AC3E}">
        <p14:creationId xmlns:p14="http://schemas.microsoft.com/office/powerpoint/2010/main" val="2325125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90C9D-4E37-43A0-8F0F-425785B17BBE}"/>
              </a:ext>
            </a:extLst>
          </p:cNvPr>
          <p:cNvSpPr>
            <a:spLocks noGrp="1"/>
          </p:cNvSpPr>
          <p:nvPr>
            <p:ph type="title"/>
          </p:nvPr>
        </p:nvSpPr>
        <p:spPr/>
        <p:txBody>
          <a:bodyPr/>
          <a:lstStyle/>
          <a:p>
            <a:r>
              <a:rPr lang="en-US" dirty="0"/>
              <a:t>Informed Consent Forms:  Content</a:t>
            </a:r>
          </a:p>
        </p:txBody>
      </p:sp>
      <p:sp>
        <p:nvSpPr>
          <p:cNvPr id="3" name="Content Placeholder 2">
            <a:extLst>
              <a:ext uri="{FF2B5EF4-FFF2-40B4-BE49-F238E27FC236}">
                <a16:creationId xmlns:a16="http://schemas.microsoft.com/office/drawing/2014/main" id="{2E2B2E92-8F18-42E9-9781-58FFADB7E35C}"/>
              </a:ext>
            </a:extLst>
          </p:cNvPr>
          <p:cNvSpPr>
            <a:spLocks noGrp="1"/>
          </p:cNvSpPr>
          <p:nvPr>
            <p:ph idx="1"/>
          </p:nvPr>
        </p:nvSpPr>
        <p:spPr/>
        <p:txBody>
          <a:bodyPr/>
          <a:lstStyle/>
          <a:p>
            <a:pPr marL="0" lvl="0" indent="0">
              <a:buNone/>
            </a:pPr>
            <a:r>
              <a:rPr lang="en-US" sz="2000" dirty="0"/>
              <a:t>Q11:  For studies involving an FDA approved drug that is being studied for an unapproved or approved use or dose in a controlled, randomized, blinded clinical trial, how much information about the drug should be listed on the Informed Consent form? </a:t>
            </a:r>
          </a:p>
          <a:p>
            <a:pPr lvl="0"/>
            <a:r>
              <a:rPr lang="en-US" sz="1500" dirty="0"/>
              <a:t>Should the ICD contain a list </a:t>
            </a:r>
            <a:r>
              <a:rPr lang="en-US" sz="1500" u="sng" dirty="0"/>
              <a:t>ALL</a:t>
            </a:r>
            <a:r>
              <a:rPr lang="en-US" sz="1500" dirty="0"/>
              <a:t> known side effects?  (Major, minor and rare side effects?)</a:t>
            </a:r>
          </a:p>
          <a:p>
            <a:pPr lvl="0"/>
            <a:r>
              <a:rPr lang="en-US" sz="1500" dirty="0"/>
              <a:t>Should the ICD list a </a:t>
            </a:r>
            <a:r>
              <a:rPr lang="en-US" sz="1500" u="sng" dirty="0"/>
              <a:t>percentage</a:t>
            </a:r>
            <a:r>
              <a:rPr lang="en-US" sz="1500" dirty="0"/>
              <a:t> or probability of known or anticipated permanent side effect? -  If so, greater than what %?</a:t>
            </a:r>
          </a:p>
          <a:p>
            <a:pPr lvl="0"/>
            <a:r>
              <a:rPr lang="en-US" sz="1500" dirty="0"/>
              <a:t>Would listing the characteristics of the drug on a separate brochure, be a viable option? </a:t>
            </a:r>
          </a:p>
          <a:p>
            <a:r>
              <a:rPr lang="en-US" sz="1500" dirty="0"/>
              <a:t>What if there is no accompanying Investigational Brochure (IB)?</a:t>
            </a:r>
          </a:p>
          <a:p>
            <a:pPr lvl="0"/>
            <a:r>
              <a:rPr lang="en-US" sz="1500" dirty="0"/>
              <a:t>What about listing the reactions of the investigational drug with other drugs?</a:t>
            </a:r>
          </a:p>
          <a:p>
            <a:pPr lvl="0"/>
            <a:r>
              <a:rPr lang="en-US" sz="1500" dirty="0"/>
              <a:t>Who is responsible for </a:t>
            </a:r>
            <a:r>
              <a:rPr lang="en-US" sz="1500" u="sng" dirty="0"/>
              <a:t>discussing</a:t>
            </a:r>
            <a:r>
              <a:rPr lang="en-US" sz="1500" dirty="0"/>
              <a:t> side effects and reactions, during the consent process?  (PI, Pharmacy, Consenter?)</a:t>
            </a:r>
          </a:p>
          <a:p>
            <a:endParaRPr lang="en-US" sz="2000" dirty="0"/>
          </a:p>
        </p:txBody>
      </p:sp>
    </p:spTree>
    <p:extLst>
      <p:ext uri="{BB962C8B-B14F-4D97-AF65-F5344CB8AC3E}">
        <p14:creationId xmlns:p14="http://schemas.microsoft.com/office/powerpoint/2010/main" val="550238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B2FB0-98DA-4583-BFFF-2E6149EA0D75}"/>
              </a:ext>
            </a:extLst>
          </p:cNvPr>
          <p:cNvSpPr>
            <a:spLocks noGrp="1"/>
          </p:cNvSpPr>
          <p:nvPr>
            <p:ph type="title"/>
          </p:nvPr>
        </p:nvSpPr>
        <p:spPr/>
        <p:txBody>
          <a:bodyPr/>
          <a:lstStyle/>
          <a:p>
            <a:r>
              <a:rPr lang="en-US" dirty="0"/>
              <a:t>Informed Consent:  Transitioning Studies with approved waivers </a:t>
            </a:r>
          </a:p>
        </p:txBody>
      </p:sp>
      <p:sp>
        <p:nvSpPr>
          <p:cNvPr id="3" name="Content Placeholder 2">
            <a:extLst>
              <a:ext uri="{FF2B5EF4-FFF2-40B4-BE49-F238E27FC236}">
                <a16:creationId xmlns:a16="http://schemas.microsoft.com/office/drawing/2014/main" id="{1A4468B2-8E5A-42BF-B946-BFFEE68A16BF}"/>
              </a:ext>
            </a:extLst>
          </p:cNvPr>
          <p:cNvSpPr>
            <a:spLocks noGrp="1"/>
          </p:cNvSpPr>
          <p:nvPr>
            <p:ph idx="1"/>
          </p:nvPr>
        </p:nvSpPr>
        <p:spPr/>
        <p:txBody>
          <a:bodyPr/>
          <a:lstStyle/>
          <a:p>
            <a:pPr marL="0" indent="0">
              <a:buNone/>
            </a:pPr>
            <a:r>
              <a:rPr lang="en-US" sz="2400" dirty="0"/>
              <a:t>Q12:  If we transition a study that initially operated under a prescreening waiver but they are no longer recruiting, do we still need to reissue the waiver per the revised justifications?</a:t>
            </a:r>
            <a:br>
              <a:rPr lang="en-US" sz="2400" dirty="0"/>
            </a:br>
            <a:br>
              <a:rPr lang="en-US" sz="2400" dirty="0"/>
            </a:br>
            <a:r>
              <a:rPr lang="en-US" sz="2400" dirty="0"/>
              <a:t>Does the fact that the study still has data that was collected under that initial waiver mean a new one needs to be issued under the 2018 requirements?</a:t>
            </a:r>
            <a:br>
              <a:rPr lang="en-US" sz="2400" dirty="0"/>
            </a:br>
            <a:endParaRPr lang="en-US" sz="2400" dirty="0"/>
          </a:p>
        </p:txBody>
      </p:sp>
    </p:spTree>
    <p:extLst>
      <p:ext uri="{BB962C8B-B14F-4D97-AF65-F5344CB8AC3E}">
        <p14:creationId xmlns:p14="http://schemas.microsoft.com/office/powerpoint/2010/main" val="134168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41A42-1D1B-4421-8731-0767E645196F}"/>
              </a:ext>
            </a:extLst>
          </p:cNvPr>
          <p:cNvSpPr>
            <a:spLocks noGrp="1"/>
          </p:cNvSpPr>
          <p:nvPr>
            <p:ph type="title"/>
          </p:nvPr>
        </p:nvSpPr>
        <p:spPr/>
        <p:txBody>
          <a:bodyPr/>
          <a:lstStyle/>
          <a:p>
            <a:r>
              <a:rPr lang="en-US" dirty="0"/>
              <a:t>Informed Consent:  Surrogate Consent</a:t>
            </a:r>
          </a:p>
        </p:txBody>
      </p:sp>
      <p:sp>
        <p:nvSpPr>
          <p:cNvPr id="3" name="Content Placeholder 2">
            <a:extLst>
              <a:ext uri="{FF2B5EF4-FFF2-40B4-BE49-F238E27FC236}">
                <a16:creationId xmlns:a16="http://schemas.microsoft.com/office/drawing/2014/main" id="{263DB1B4-2BEF-4CE8-937A-74131B8106A8}"/>
              </a:ext>
            </a:extLst>
          </p:cNvPr>
          <p:cNvSpPr>
            <a:spLocks noGrp="1"/>
          </p:cNvSpPr>
          <p:nvPr>
            <p:ph idx="1"/>
          </p:nvPr>
        </p:nvSpPr>
        <p:spPr/>
        <p:txBody>
          <a:bodyPr/>
          <a:lstStyle/>
          <a:p>
            <a:pPr marL="0" indent="0">
              <a:buNone/>
            </a:pPr>
            <a:r>
              <a:rPr lang="en-US" sz="2400" dirty="0"/>
              <a:t>Q13:  VHA Directive 1200.05 does not address surrogate consent.  Is there another Handbook/Directive that addresses this?  Can we still use the procedure outlined in VHA Handbook 1200.05?</a:t>
            </a:r>
          </a:p>
          <a:p>
            <a:endParaRPr lang="en-US" sz="2400" dirty="0"/>
          </a:p>
        </p:txBody>
      </p:sp>
    </p:spTree>
    <p:extLst>
      <p:ext uri="{BB962C8B-B14F-4D97-AF65-F5344CB8AC3E}">
        <p14:creationId xmlns:p14="http://schemas.microsoft.com/office/powerpoint/2010/main" val="1593819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C9C9E-AB0A-4C05-8917-1C3D1F11F1B0}"/>
              </a:ext>
            </a:extLst>
          </p:cNvPr>
          <p:cNvSpPr>
            <a:spLocks noGrp="1"/>
          </p:cNvSpPr>
          <p:nvPr>
            <p:ph type="title"/>
          </p:nvPr>
        </p:nvSpPr>
        <p:spPr/>
        <p:txBody>
          <a:bodyPr/>
          <a:lstStyle/>
          <a:p>
            <a:r>
              <a:rPr lang="en-US" dirty="0"/>
              <a:t>Informed Consent:  Reconsenting Subjects</a:t>
            </a:r>
          </a:p>
        </p:txBody>
      </p:sp>
      <p:sp>
        <p:nvSpPr>
          <p:cNvPr id="3" name="Content Placeholder 2">
            <a:extLst>
              <a:ext uri="{FF2B5EF4-FFF2-40B4-BE49-F238E27FC236}">
                <a16:creationId xmlns:a16="http://schemas.microsoft.com/office/drawing/2014/main" id="{A661FD8B-3D44-4E83-AC9C-B84E203A5709}"/>
              </a:ext>
            </a:extLst>
          </p:cNvPr>
          <p:cNvSpPr>
            <a:spLocks noGrp="1"/>
          </p:cNvSpPr>
          <p:nvPr>
            <p:ph idx="1"/>
          </p:nvPr>
        </p:nvSpPr>
        <p:spPr/>
        <p:txBody>
          <a:bodyPr/>
          <a:lstStyle/>
          <a:p>
            <a:pPr marL="0" indent="0">
              <a:buNone/>
            </a:pPr>
            <a:r>
              <a:rPr lang="en-US" sz="2400" dirty="0"/>
              <a:t>Q14:  Please clarify considerations for existing repositories (data and specimens) if/when participants may need to be re-consented as a result of the 2018 Common Rule.</a:t>
            </a:r>
          </a:p>
          <a:p>
            <a:endParaRPr lang="en-US" sz="2400" dirty="0"/>
          </a:p>
        </p:txBody>
      </p:sp>
    </p:spTree>
    <p:extLst>
      <p:ext uri="{BB962C8B-B14F-4D97-AF65-F5344CB8AC3E}">
        <p14:creationId xmlns:p14="http://schemas.microsoft.com/office/powerpoint/2010/main" val="704702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4" name="Title 1"/>
          <p:cNvSpPr txBox="1">
            <a:spLocks/>
          </p:cNvSpPr>
          <p:nvPr/>
        </p:nvSpPr>
        <p:spPr bwMode="auto">
          <a:xfrm>
            <a:off x="338880" y="3178162"/>
            <a:ext cx="8236160" cy="1338974"/>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lvl1pPr algn="l" defTabSz="457200" rtl="0" eaLnBrk="0" fontAlgn="base" hangingPunct="0">
              <a:spcBef>
                <a:spcPct val="0"/>
              </a:spcBef>
              <a:spcAft>
                <a:spcPct val="0"/>
              </a:spcAft>
              <a:defRPr sz="3400" kern="1200">
                <a:solidFill>
                  <a:schemeClr val="bg1"/>
                </a:solidFill>
                <a:latin typeface="Tahoma" pitchFamily="34" charset="0"/>
                <a:ea typeface="ＭＳ Ｐゴシック" charset="0"/>
                <a:cs typeface="Tahoma" pitchFamily="34" charset="0"/>
              </a:defRPr>
            </a:lvl1pPr>
            <a:lvl2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2pPr>
            <a:lvl3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3pPr>
            <a:lvl4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4pPr>
            <a:lvl5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5pPr>
            <a:lvl6pPr marL="457200" algn="l" defTabSz="457200" rtl="0" fontAlgn="base">
              <a:spcBef>
                <a:spcPct val="0"/>
              </a:spcBef>
              <a:spcAft>
                <a:spcPct val="0"/>
              </a:spcAft>
              <a:defRPr sz="2400">
                <a:solidFill>
                  <a:schemeClr val="bg1"/>
                </a:solidFill>
                <a:latin typeface="Georgia" charset="0"/>
                <a:ea typeface="ＭＳ Ｐゴシック" charset="0"/>
                <a:cs typeface="Georgia" charset="0"/>
              </a:defRPr>
            </a:lvl6pPr>
            <a:lvl7pPr marL="914400" algn="l" defTabSz="457200" rtl="0" fontAlgn="base">
              <a:spcBef>
                <a:spcPct val="0"/>
              </a:spcBef>
              <a:spcAft>
                <a:spcPct val="0"/>
              </a:spcAft>
              <a:defRPr sz="2400">
                <a:solidFill>
                  <a:schemeClr val="bg1"/>
                </a:solidFill>
                <a:latin typeface="Georgia" charset="0"/>
                <a:ea typeface="ＭＳ Ｐゴシック" charset="0"/>
                <a:cs typeface="Georgia" charset="0"/>
              </a:defRPr>
            </a:lvl7pPr>
            <a:lvl8pPr marL="1371600" algn="l" defTabSz="457200" rtl="0" fontAlgn="base">
              <a:spcBef>
                <a:spcPct val="0"/>
              </a:spcBef>
              <a:spcAft>
                <a:spcPct val="0"/>
              </a:spcAft>
              <a:defRPr sz="2400">
                <a:solidFill>
                  <a:schemeClr val="bg1"/>
                </a:solidFill>
                <a:latin typeface="Georgia" charset="0"/>
                <a:ea typeface="ＭＳ Ｐゴシック" charset="0"/>
                <a:cs typeface="Georgia" charset="0"/>
              </a:defRPr>
            </a:lvl8pPr>
            <a:lvl9pPr marL="1828800" algn="l" defTabSz="457200" rtl="0" fontAlgn="base">
              <a:spcBef>
                <a:spcPct val="0"/>
              </a:spcBef>
              <a:spcAft>
                <a:spcPct val="0"/>
              </a:spcAft>
              <a:defRPr sz="2400">
                <a:solidFill>
                  <a:schemeClr val="bg1"/>
                </a:solidFill>
                <a:latin typeface="Georgia" charset="0"/>
                <a:ea typeface="ＭＳ Ｐゴシック" charset="0"/>
                <a:cs typeface="Georgia" charset="0"/>
              </a:defRPr>
            </a:lvl9pPr>
          </a:lstStyle>
          <a:p>
            <a:pPr marL="4763" indent="-4763" algn="ctr">
              <a:spcBef>
                <a:spcPct val="20000"/>
              </a:spcBef>
              <a:defRPr/>
            </a:pPr>
            <a:r>
              <a:rPr lang="en-US" spc="100" dirty="0">
                <a:solidFill>
                  <a:prstClr val="black"/>
                </a:solidFill>
              </a:rPr>
              <a:t>Continuing Review	</a:t>
            </a:r>
            <a:endParaRPr lang="en-US" sz="3100" spc="100" dirty="0">
              <a:solidFill>
                <a:prstClr val="black"/>
              </a:solidFill>
            </a:endParaRPr>
          </a:p>
        </p:txBody>
      </p:sp>
    </p:spTree>
    <p:extLst>
      <p:ext uri="{BB962C8B-B14F-4D97-AF65-F5344CB8AC3E}">
        <p14:creationId xmlns:p14="http://schemas.microsoft.com/office/powerpoint/2010/main" val="2670389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B4477-4788-45B9-9E72-C8D81F392441}"/>
              </a:ext>
            </a:extLst>
          </p:cNvPr>
          <p:cNvSpPr>
            <a:spLocks noGrp="1"/>
          </p:cNvSpPr>
          <p:nvPr>
            <p:ph type="title"/>
          </p:nvPr>
        </p:nvSpPr>
        <p:spPr/>
        <p:txBody>
          <a:bodyPr/>
          <a:lstStyle/>
          <a:p>
            <a:r>
              <a:rPr lang="en-US" dirty="0"/>
              <a:t>Continuing Review:  R&amp;D Committee</a:t>
            </a:r>
          </a:p>
        </p:txBody>
      </p:sp>
      <p:sp>
        <p:nvSpPr>
          <p:cNvPr id="3" name="Content Placeholder 2">
            <a:extLst>
              <a:ext uri="{FF2B5EF4-FFF2-40B4-BE49-F238E27FC236}">
                <a16:creationId xmlns:a16="http://schemas.microsoft.com/office/drawing/2014/main" id="{97D4CA8A-98B0-455F-94D5-D4F6752E1797}"/>
              </a:ext>
            </a:extLst>
          </p:cNvPr>
          <p:cNvSpPr>
            <a:spLocks noGrp="1"/>
          </p:cNvSpPr>
          <p:nvPr>
            <p:ph idx="1"/>
          </p:nvPr>
        </p:nvSpPr>
        <p:spPr/>
        <p:txBody>
          <a:bodyPr/>
          <a:lstStyle/>
          <a:p>
            <a:pPr marL="0" lvl="0" indent="0">
              <a:buNone/>
            </a:pPr>
            <a:r>
              <a:rPr lang="en-US" sz="1600" dirty="0"/>
              <a:t>Q15:  When is continuing review required by the R&amp;D Committee or another committee other than the IRB? A few of the paragraphs in Directive 1200.05 seem to contradict each other.  Specifically:</a:t>
            </a:r>
          </a:p>
          <a:p>
            <a:r>
              <a:rPr lang="en-US" sz="1400" dirty="0"/>
              <a:t>Paragraph 8. IRB functions and operations states:  Determining whether a study meets the criteria in Appendix B for exemption from the requirements of the Common Rule and when a study requires limited IRB review. NOTE: The investigator may not self-certify that a study is exempt. The R&amp;D Committee must be responsible for initial approval and continuing review of the exempt research unless the research is assigned to another subcommittee (see VHA Handbook 1200.01); </a:t>
            </a:r>
          </a:p>
          <a:p>
            <a:r>
              <a:rPr lang="en-US" sz="1400" dirty="0"/>
              <a:t>Paragraph 9. IRB review of research states:  For research subject to the 2018 Requirements, if the IRB requires continuing review for any of the above circumstances, it must document its rationale for requiring continuing review in its communication to the investigator and institution. The R&amp;D Committee is not required to conduct continuing review for studies approved by the IRB for which continuing review by the IRB is not required. </a:t>
            </a:r>
          </a:p>
          <a:p>
            <a:r>
              <a:rPr lang="en-US" sz="1400" dirty="0"/>
              <a:t>Paragraph 10 Exempt review, states:  Research determined to be exempt requires approval by the R&amp;D Committee and requires continuing review by the R&amp;D Committee as required by VHA Directive 1200.05 unless it is under the oversight of another subcommittee (e.g., Safety Review Subcommittee). </a:t>
            </a:r>
          </a:p>
          <a:p>
            <a:endParaRPr lang="en-US" sz="1600" dirty="0"/>
          </a:p>
        </p:txBody>
      </p:sp>
    </p:spTree>
    <p:extLst>
      <p:ext uri="{BB962C8B-B14F-4D97-AF65-F5344CB8AC3E}">
        <p14:creationId xmlns:p14="http://schemas.microsoft.com/office/powerpoint/2010/main" val="2883015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3F0AA-BCA2-4EDC-A5E9-058468318D2F}"/>
              </a:ext>
            </a:extLst>
          </p:cNvPr>
          <p:cNvSpPr>
            <a:spLocks noGrp="1"/>
          </p:cNvSpPr>
          <p:nvPr>
            <p:ph type="title"/>
          </p:nvPr>
        </p:nvSpPr>
        <p:spPr/>
        <p:txBody>
          <a:bodyPr/>
          <a:lstStyle/>
          <a:p>
            <a:r>
              <a:rPr lang="en-US" dirty="0"/>
              <a:t>Continuing Review:  Exempt Research and the R&amp;D Committee</a:t>
            </a:r>
          </a:p>
        </p:txBody>
      </p:sp>
      <p:sp>
        <p:nvSpPr>
          <p:cNvPr id="3" name="Content Placeholder 2">
            <a:extLst>
              <a:ext uri="{FF2B5EF4-FFF2-40B4-BE49-F238E27FC236}">
                <a16:creationId xmlns:a16="http://schemas.microsoft.com/office/drawing/2014/main" id="{DB96CF37-1818-4347-8070-E06633DFC8C7}"/>
              </a:ext>
            </a:extLst>
          </p:cNvPr>
          <p:cNvSpPr>
            <a:spLocks noGrp="1"/>
          </p:cNvSpPr>
          <p:nvPr>
            <p:ph idx="1"/>
          </p:nvPr>
        </p:nvSpPr>
        <p:spPr/>
        <p:txBody>
          <a:bodyPr/>
          <a:lstStyle/>
          <a:p>
            <a:pPr marL="0" indent="0">
              <a:buNone/>
            </a:pPr>
            <a:r>
              <a:rPr lang="en-US" sz="2000" dirty="0"/>
              <a:t>Q16:  </a:t>
            </a:r>
            <a:r>
              <a:rPr lang="en-GB" sz="2000" dirty="0"/>
              <a:t>Are there any plans to revise the VHA 1200.01 RDC handbook to no longer require Continuing review for </a:t>
            </a:r>
            <a:r>
              <a:rPr lang="en-GB" sz="2000" u="sng" dirty="0"/>
              <a:t>all</a:t>
            </a:r>
            <a:r>
              <a:rPr lang="en-GB" sz="2000" dirty="0"/>
              <a:t> IRB reviewed studies to bring it in line with 1200.05?</a:t>
            </a:r>
            <a:br>
              <a:rPr lang="en-GB" sz="2000" dirty="0"/>
            </a:br>
            <a:br>
              <a:rPr lang="en-GB" sz="2000" dirty="0"/>
            </a:br>
            <a:r>
              <a:rPr lang="en-GB" sz="2000" dirty="0"/>
              <a:t>With the current version if 1200.01, the RDC will still require Continuing Review to be done for all Exempt, Expedited, Limited IRB Review and Studies in the data analysis/long term follow-up studies (in addition to all IRB reviewed studies)….effectively voiding 1200.05’s removal of continuing review for studies in these categories in terms of Investigator and Administrative burden.</a:t>
            </a:r>
            <a:endParaRPr lang="en-US" sz="2000" dirty="0"/>
          </a:p>
          <a:p>
            <a:pPr marL="0" indent="0">
              <a:buNone/>
            </a:pPr>
            <a:endParaRPr lang="en-US" sz="2000" dirty="0"/>
          </a:p>
        </p:txBody>
      </p:sp>
    </p:spTree>
    <p:extLst>
      <p:ext uri="{BB962C8B-B14F-4D97-AF65-F5344CB8AC3E}">
        <p14:creationId xmlns:p14="http://schemas.microsoft.com/office/powerpoint/2010/main" val="1771815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76794-13CF-4233-82EB-6A35EB00BAB5}"/>
              </a:ext>
            </a:extLst>
          </p:cNvPr>
          <p:cNvSpPr>
            <a:spLocks noGrp="1"/>
          </p:cNvSpPr>
          <p:nvPr>
            <p:ph type="title"/>
          </p:nvPr>
        </p:nvSpPr>
        <p:spPr/>
        <p:txBody>
          <a:bodyPr/>
          <a:lstStyle/>
          <a:p>
            <a:r>
              <a:rPr lang="en-US" dirty="0"/>
              <a:t>Presenters</a:t>
            </a:r>
          </a:p>
        </p:txBody>
      </p:sp>
      <p:graphicFrame>
        <p:nvGraphicFramePr>
          <p:cNvPr id="11" name="Content Placeholder 10">
            <a:extLst>
              <a:ext uri="{FF2B5EF4-FFF2-40B4-BE49-F238E27FC236}">
                <a16:creationId xmlns:a16="http://schemas.microsoft.com/office/drawing/2014/main" id="{F2766ADF-498B-403D-BB7D-D192CFC403A2}"/>
              </a:ext>
            </a:extLst>
          </p:cNvPr>
          <p:cNvGraphicFramePr>
            <a:graphicFrameLocks noGrp="1"/>
          </p:cNvGraphicFramePr>
          <p:nvPr>
            <p:ph idx="1"/>
            <p:extLst>
              <p:ext uri="{D42A27DB-BD31-4B8C-83A1-F6EECF244321}">
                <p14:modId xmlns:p14="http://schemas.microsoft.com/office/powerpoint/2010/main" val="2367653022"/>
              </p:ext>
            </p:extLst>
          </p:nvPr>
        </p:nvGraphicFramePr>
        <p:xfrm>
          <a:off x="838201" y="1935162"/>
          <a:ext cx="6781800" cy="4160838"/>
        </p:xfrm>
        <a:graphic>
          <a:graphicData uri="http://schemas.openxmlformats.org/drawingml/2006/table">
            <a:tbl>
              <a:tblPr firstRow="1" firstCol="1" bandRow="1"/>
              <a:tblGrid>
                <a:gridCol w="2418101">
                  <a:extLst>
                    <a:ext uri="{9D8B030D-6E8A-4147-A177-3AD203B41FA5}">
                      <a16:colId xmlns:a16="http://schemas.microsoft.com/office/drawing/2014/main" val="2166619706"/>
                    </a:ext>
                  </a:extLst>
                </a:gridCol>
                <a:gridCol w="2216335">
                  <a:extLst>
                    <a:ext uri="{9D8B030D-6E8A-4147-A177-3AD203B41FA5}">
                      <a16:colId xmlns:a16="http://schemas.microsoft.com/office/drawing/2014/main" val="3916781273"/>
                    </a:ext>
                  </a:extLst>
                </a:gridCol>
                <a:gridCol w="2147364">
                  <a:extLst>
                    <a:ext uri="{9D8B030D-6E8A-4147-A177-3AD203B41FA5}">
                      <a16:colId xmlns:a16="http://schemas.microsoft.com/office/drawing/2014/main" val="2047678252"/>
                    </a:ext>
                  </a:extLst>
                </a:gridCol>
              </a:tblGrid>
              <a:tr h="252172">
                <a:tc>
                  <a:txBody>
                    <a:bodyPr/>
                    <a:lstStyle/>
                    <a:p>
                      <a:pPr marL="0" marR="0">
                        <a:lnSpc>
                          <a:spcPct val="115000"/>
                        </a:lnSpc>
                        <a:spcBef>
                          <a:spcPts val="0"/>
                        </a:spcBef>
                        <a:spcAft>
                          <a:spcPts val="0"/>
                        </a:spcAft>
                      </a:pPr>
                      <a:r>
                        <a:rPr lang="en-US" sz="700" b="1">
                          <a:effectLst/>
                          <a:latin typeface="Calibri" panose="020F0502020204030204" pitchFamily="34" charset="0"/>
                          <a:ea typeface="Calibri" panose="020F0502020204030204" pitchFamily="34" charset="0"/>
                          <a:cs typeface="Times New Roman" panose="02020603050405020304" pitchFamily="18" charset="0"/>
                        </a:rPr>
                        <a:t>Office of Research Protections, Policy, and Education</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b="1">
                          <a:effectLst/>
                          <a:latin typeface="Calibri" panose="020F0502020204030204" pitchFamily="34" charset="0"/>
                          <a:ea typeface="Calibri" panose="020F0502020204030204" pitchFamily="34" charset="0"/>
                          <a:cs typeface="Times New Roman" panose="02020603050405020304" pitchFamily="18" charset="0"/>
                        </a:rPr>
                        <a:t>Office of Research Oversight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b="1">
                          <a:effectLst/>
                          <a:latin typeface="Calibri" panose="020F0502020204030204" pitchFamily="34" charset="0"/>
                          <a:ea typeface="Calibri" panose="020F0502020204030204" pitchFamily="34" charset="0"/>
                          <a:cs typeface="Times New Roman" panose="02020603050405020304" pitchFamily="18" charset="0"/>
                        </a:rPr>
                        <a:t>VHA Privacy</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7029684"/>
                  </a:ext>
                </a:extLst>
              </a:tr>
              <a:tr h="1386946">
                <a:tc>
                  <a:txBody>
                    <a:bodyPr/>
                    <a:lstStyle/>
                    <a:p>
                      <a:pPr marL="0" marR="0">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Molly Klote, MD</a:t>
                      </a:r>
                    </a:p>
                    <a:p>
                      <a:pPr marL="0" marR="0">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Director, ORPP&amp;E (formerly PRIDE)</a:t>
                      </a:r>
                    </a:p>
                    <a:p>
                      <a:pPr marL="0" marR="0">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Office of Research Development</a:t>
                      </a:r>
                    </a:p>
                    <a:p>
                      <a:pPr marL="0" marR="0">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Veterans Health Administration</a:t>
                      </a:r>
                    </a:p>
                    <a:p>
                      <a:pPr marL="0" marR="0">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1100 1</a:t>
                      </a:r>
                      <a:r>
                        <a:rPr lang="en-US" sz="700" baseline="30000">
                          <a:effectLst/>
                          <a:latin typeface="Calibri" panose="020F0502020204030204" pitchFamily="34" charset="0"/>
                          <a:ea typeface="Calibri" panose="020F0502020204030204" pitchFamily="34" charset="0"/>
                          <a:cs typeface="Times New Roman" panose="02020603050405020304" pitchFamily="18" charset="0"/>
                        </a:rPr>
                        <a:t>st</a:t>
                      </a:r>
                      <a:r>
                        <a:rPr lang="en-US" sz="700">
                          <a:effectLst/>
                          <a:latin typeface="Calibri" panose="020F0502020204030204" pitchFamily="34" charset="0"/>
                          <a:ea typeface="Calibri" panose="020F0502020204030204" pitchFamily="34" charset="0"/>
                          <a:cs typeface="Times New Roman" panose="02020603050405020304" pitchFamily="18" charset="0"/>
                        </a:rPr>
                        <a:t> Street NE</a:t>
                      </a:r>
                    </a:p>
                    <a:p>
                      <a:pPr marL="0" marR="0">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Room 626 </a:t>
                      </a:r>
                    </a:p>
                    <a:p>
                      <a:pPr marL="0" marR="0">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Washington DC 20002</a:t>
                      </a:r>
                    </a:p>
                    <a:p>
                      <a:pPr marL="0" marR="0">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Phone:  (202) 443-5605</a:t>
                      </a:r>
                    </a:p>
                    <a:p>
                      <a:pPr marL="0" marR="0">
                        <a:lnSpc>
                          <a:spcPct val="115000"/>
                        </a:lnSpc>
                        <a:spcBef>
                          <a:spcPts val="0"/>
                        </a:spcBef>
                        <a:spcAft>
                          <a:spcPts val="0"/>
                        </a:spcAft>
                      </a:pPr>
                      <a:r>
                        <a:rPr lang="en-US" sz="700" u="sng">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3"/>
                        </a:rPr>
                        <a:t>Mary.klote@va.gov</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 </a:t>
                      </a: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Kristina Borror, PhD</a:t>
                      </a:r>
                    </a:p>
                    <a:p>
                      <a:pPr marL="0" marR="0">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Director of Policy and Education</a:t>
                      </a:r>
                    </a:p>
                    <a:p>
                      <a:pPr marL="0" marR="0">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ORO | VHA Office of Research Oversight</a:t>
                      </a:r>
                    </a:p>
                    <a:p>
                      <a:pPr marL="0" marR="0">
                        <a:lnSpc>
                          <a:spcPct val="115000"/>
                        </a:lnSpc>
                        <a:spcBef>
                          <a:spcPts val="0"/>
                        </a:spcBef>
                        <a:spcAft>
                          <a:spcPts val="0"/>
                        </a:spcAft>
                      </a:pPr>
                      <a:r>
                        <a:rPr lang="en-US" sz="700" b="1">
                          <a:effectLst/>
                          <a:latin typeface="Calibri" panose="020F0502020204030204" pitchFamily="34" charset="0"/>
                          <a:ea typeface="Calibri" panose="020F0502020204030204" pitchFamily="34" charset="0"/>
                          <a:cs typeface="Times New Roman" panose="02020603050405020304" pitchFamily="18" charset="0"/>
                        </a:rPr>
                        <a:t>Mailing Address:</a:t>
                      </a:r>
                      <a:r>
                        <a:rPr lang="en-US" sz="700">
                          <a:effectLst/>
                          <a:latin typeface="Calibri" panose="020F0502020204030204" pitchFamily="34" charset="0"/>
                          <a:ea typeface="Calibri" panose="020F0502020204030204" pitchFamily="34" charset="0"/>
                          <a:cs typeface="Times New Roman" panose="02020603050405020304" pitchFamily="18" charset="0"/>
                        </a:rPr>
                        <a:t> 810 Vermont Ave., NW (10R), Washington, DC 20420</a:t>
                      </a:r>
                    </a:p>
                    <a:p>
                      <a:pPr marL="0" marR="0">
                        <a:lnSpc>
                          <a:spcPct val="115000"/>
                        </a:lnSpc>
                        <a:spcBef>
                          <a:spcPts val="0"/>
                        </a:spcBef>
                        <a:spcAft>
                          <a:spcPts val="0"/>
                        </a:spcAft>
                      </a:pPr>
                      <a:r>
                        <a:rPr lang="en-US" sz="700" b="1">
                          <a:effectLst/>
                          <a:latin typeface="Calibri" panose="020F0502020204030204" pitchFamily="34" charset="0"/>
                          <a:ea typeface="Calibri" panose="020F0502020204030204" pitchFamily="34" charset="0"/>
                          <a:cs typeface="Times New Roman" panose="02020603050405020304" pitchFamily="18" charset="0"/>
                        </a:rPr>
                        <a:t>Physical Address</a:t>
                      </a:r>
                      <a:r>
                        <a:rPr lang="en-US" sz="700">
                          <a:effectLst/>
                          <a:latin typeface="Calibri" panose="020F0502020204030204" pitchFamily="34" charset="0"/>
                          <a:ea typeface="Calibri" panose="020F0502020204030204" pitchFamily="34" charset="0"/>
                          <a:cs typeface="Times New Roman" panose="02020603050405020304" pitchFamily="18" charset="0"/>
                        </a:rPr>
                        <a:t>: 811 Vermont Ave., NW, Room 7-214, Washington, DC 20420</a:t>
                      </a:r>
                    </a:p>
                    <a:p>
                      <a:pPr marL="0" marR="0">
                        <a:lnSpc>
                          <a:spcPct val="115000"/>
                        </a:lnSpc>
                        <a:spcBef>
                          <a:spcPts val="0"/>
                        </a:spcBef>
                        <a:spcAft>
                          <a:spcPts val="0"/>
                        </a:spcAft>
                      </a:pPr>
                      <a:r>
                        <a:rPr lang="fr-FR" sz="700">
                          <a:effectLst/>
                          <a:latin typeface="Calibri" panose="020F0502020204030204" pitchFamily="34" charset="0"/>
                          <a:ea typeface="Calibri" panose="020F0502020204030204" pitchFamily="34" charset="0"/>
                          <a:cs typeface="Times New Roman" panose="02020603050405020304" pitchFamily="18" charset="0"/>
                        </a:rPr>
                        <a:t>Phone: (202) 632-8304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fr-FR" sz="700">
                          <a:effectLst/>
                          <a:latin typeface="Calibri" panose="020F0502020204030204" pitchFamily="34" charset="0"/>
                          <a:ea typeface="Calibri" panose="020F0502020204030204" pitchFamily="34" charset="0"/>
                          <a:cs typeface="Times New Roman" panose="02020603050405020304" pitchFamily="18" charset="0"/>
                        </a:rPr>
                        <a:t>Email </a:t>
                      </a:r>
                      <a:r>
                        <a:rPr lang="fr-FR" sz="70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US" sz="700" u="sng">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4"/>
                        </a:rPr>
                        <a:t>kristina.borror@va.gov</a:t>
                      </a:r>
                      <a:r>
                        <a:rPr lang="en-US" sz="700" u="sng">
                          <a:solidFill>
                            <a:srgbClr val="0000FF"/>
                          </a:solidFill>
                          <a:effectLst/>
                          <a:latin typeface="Calibri" panose="020F0502020204030204" pitchFamily="34" charset="0"/>
                          <a:ea typeface="Calibri" panose="020F0502020204030204" pitchFamily="34" charset="0"/>
                          <a:cs typeface="Arial" panose="020B0604020202020204" pitchFamily="34" charset="0"/>
                        </a:rPr>
                        <a:t> </a:t>
                      </a:r>
                      <a:r>
                        <a:rPr lang="en-US" sz="700" u="sng">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5"/>
                        </a:rPr>
                        <a:t>http://www.va.gov/oro/</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 </a:t>
                      </a: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Stephania H. Griffin, JD, RHIA</a:t>
                      </a:r>
                    </a:p>
                    <a:p>
                      <a:pPr marL="0" marR="0">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Director, Information Access and Privacy</a:t>
                      </a:r>
                    </a:p>
                    <a:p>
                      <a:pPr marL="0" marR="0">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VHA Privacy Officer</a:t>
                      </a:r>
                    </a:p>
                    <a:p>
                      <a:pPr marL="0" marR="0">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Office of Health Informatics (10A7)</a:t>
                      </a:r>
                    </a:p>
                    <a:p>
                      <a:pPr marL="0" marR="0">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Veterans Health Administration </a:t>
                      </a:r>
                    </a:p>
                    <a:p>
                      <a:pPr marL="0" marR="0">
                        <a:lnSpc>
                          <a:spcPct val="115000"/>
                        </a:lnSpc>
                        <a:spcBef>
                          <a:spcPts val="0"/>
                        </a:spcBef>
                        <a:spcAft>
                          <a:spcPts val="0"/>
                        </a:spcAft>
                      </a:pPr>
                      <a:r>
                        <a:rPr lang="en-US" sz="700">
                          <a:solidFill>
                            <a:srgbClr val="0F243E"/>
                          </a:solidFill>
                          <a:effectLst/>
                          <a:latin typeface="Calibri" panose="020F0502020204030204" pitchFamily="34" charset="0"/>
                          <a:ea typeface="Calibri" panose="020F0502020204030204" pitchFamily="34" charset="0"/>
                          <a:cs typeface="Arial" panose="020B0604020202020204" pitchFamily="34" charset="0"/>
                        </a:rPr>
                        <a:t>Phone:  (704) 245-2492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700">
                          <a:solidFill>
                            <a:srgbClr val="0F243E"/>
                          </a:solidFill>
                          <a:effectLst/>
                          <a:latin typeface="Calibri" panose="020F0502020204030204" pitchFamily="34" charset="0"/>
                          <a:ea typeface="Calibri" panose="020F0502020204030204" pitchFamily="34" charset="0"/>
                          <a:cs typeface="Arial" panose="020B0604020202020204" pitchFamily="34" charset="0"/>
                        </a:rPr>
                        <a:t>Email:  </a:t>
                      </a:r>
                      <a:r>
                        <a:rPr lang="en-US" sz="700" u="sng">
                          <a:solidFill>
                            <a:srgbClr val="0F243E"/>
                          </a:solidFill>
                          <a:effectLst/>
                          <a:latin typeface="Calibri" panose="020F0502020204030204" pitchFamily="34" charset="0"/>
                          <a:ea typeface="Calibri" panose="020F0502020204030204" pitchFamily="34" charset="0"/>
                          <a:cs typeface="Arial" panose="020B0604020202020204" pitchFamily="34" charset="0"/>
                          <a:hlinkClick r:id="rId6"/>
                        </a:rPr>
                        <a:t>Stephania.Griffin@va.gov</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 </a:t>
                      </a: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435192693"/>
                  </a:ext>
                </a:extLst>
              </a:tr>
              <a:tr h="1134774">
                <a:tc>
                  <a:txBody>
                    <a:bodyPr/>
                    <a:lstStyle/>
                    <a:p>
                      <a:pPr marL="0" marR="0">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C. Karen Jeans, PhD, CCRN, CIP</a:t>
                      </a:r>
                    </a:p>
                    <a:p>
                      <a:pPr marL="0" marR="0">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Associate Director of Regulatory Affairs, ORPP&amp;E</a:t>
                      </a:r>
                    </a:p>
                    <a:p>
                      <a:pPr marL="0" marR="0">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VHA Office of Research and Development</a:t>
                      </a:r>
                    </a:p>
                    <a:p>
                      <a:pPr marL="0" marR="0">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Department of Veterans Affairs</a:t>
                      </a:r>
                    </a:p>
                    <a:p>
                      <a:pPr marL="0" marR="0">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810 Vermont Avenue, NW (10P9)</a:t>
                      </a:r>
                    </a:p>
                    <a:p>
                      <a:pPr marL="0" marR="0">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Washington, DC 20420</a:t>
                      </a:r>
                    </a:p>
                    <a:p>
                      <a:pPr marL="0" marR="0">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Phone: (202) 443-5712</a:t>
                      </a:r>
                    </a:p>
                    <a:p>
                      <a:pPr marL="0" marR="0">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Email:</a:t>
                      </a:r>
                      <a:r>
                        <a:rPr lang="en-US" sz="70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a:t>
                      </a:r>
                      <a:r>
                        <a:rPr lang="en-US" sz="700" u="sng">
                          <a:solidFill>
                            <a:srgbClr val="1F497D"/>
                          </a:solidFill>
                          <a:effectLst/>
                          <a:latin typeface="Calibri" panose="020F0502020204030204" pitchFamily="34" charset="0"/>
                          <a:ea typeface="Calibri" panose="020F0502020204030204" pitchFamily="34" charset="0"/>
                          <a:cs typeface="Times New Roman" panose="02020603050405020304" pitchFamily="18" charset="0"/>
                          <a:hlinkClick r:id="rId7"/>
                        </a:rPr>
                        <a:t>c.karen.jeans@va.gov</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 </a:t>
                      </a: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700" dirty="0">
                          <a:effectLst/>
                          <a:latin typeface="Calibri" panose="020F0502020204030204" pitchFamily="34" charset="0"/>
                          <a:ea typeface="Calibri" panose="020F0502020204030204" pitchFamily="34" charset="0"/>
                          <a:cs typeface="Times New Roman" panose="02020603050405020304" pitchFamily="18" charset="0"/>
                        </a:rPr>
                        <a:t> </a:t>
                      </a: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 </a:t>
                      </a: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8610297"/>
                  </a:ext>
                </a:extLst>
              </a:tr>
              <a:tr h="1386946">
                <a:tc>
                  <a:txBody>
                    <a:bodyPr/>
                    <a:lstStyle/>
                    <a:p>
                      <a:pPr marL="0" marR="0">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Soundia A. Duche, MA, MS</a:t>
                      </a:r>
                    </a:p>
                    <a:p>
                      <a:pPr marL="0" marR="0">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Chief, Education and Training/Program Analyst</a:t>
                      </a:r>
                    </a:p>
                    <a:p>
                      <a:pPr marL="0" marR="0">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Department of Veterans Affairs</a:t>
                      </a:r>
                    </a:p>
                    <a:p>
                      <a:pPr marL="0" marR="0">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Office of Research Protections, Policy, and Education (ORPP&amp;E)</a:t>
                      </a:r>
                    </a:p>
                    <a:p>
                      <a:pPr marL="0" marR="0">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Office of Research &amp; Development</a:t>
                      </a:r>
                    </a:p>
                    <a:p>
                      <a:pPr marL="0" marR="0">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810 Vermont Ave., NW</a:t>
                      </a:r>
                    </a:p>
                    <a:p>
                      <a:pPr marL="0" marR="0">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Washington, DC 20420</a:t>
                      </a:r>
                    </a:p>
                    <a:p>
                      <a:pPr marL="0" marR="0">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Phone: (202) 443-5658</a:t>
                      </a:r>
                    </a:p>
                    <a:p>
                      <a:pPr marL="0" marR="0">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E-mail:</a:t>
                      </a:r>
                      <a:r>
                        <a:rPr lang="en-US" sz="70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a:t>
                      </a:r>
                      <a:r>
                        <a:rPr lang="en-US" sz="700" u="sng">
                          <a:solidFill>
                            <a:srgbClr val="1F497D"/>
                          </a:solidFill>
                          <a:effectLst/>
                          <a:latin typeface="Calibri" panose="020F0502020204030204" pitchFamily="34" charset="0"/>
                          <a:ea typeface="Calibri" panose="020F0502020204030204" pitchFamily="34" charset="0"/>
                          <a:cs typeface="Times New Roman" panose="02020603050405020304" pitchFamily="18" charset="0"/>
                          <a:hlinkClick r:id="rId8"/>
                        </a:rPr>
                        <a:t>soundia.duche@va.gov</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 </a:t>
                      </a: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b="1">
                          <a:effectLst/>
                          <a:latin typeface="Calibri" panose="020F0502020204030204" pitchFamily="34" charset="0"/>
                          <a:ea typeface="Calibri" panose="020F0502020204030204" pitchFamily="34" charset="0"/>
                          <a:cs typeface="Times New Roman" panose="02020603050405020304" pitchFamily="18" charset="0"/>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5901541"/>
                  </a:ext>
                </a:extLst>
              </a:tr>
            </a:tbl>
          </a:graphicData>
        </a:graphic>
      </p:graphicFrame>
      <p:sp>
        <p:nvSpPr>
          <p:cNvPr id="4" name="TextBox 3">
            <a:extLst>
              <a:ext uri="{FF2B5EF4-FFF2-40B4-BE49-F238E27FC236}">
                <a16:creationId xmlns:a16="http://schemas.microsoft.com/office/drawing/2014/main" id="{50E65813-A8FB-4240-8EAE-1C229C466990}"/>
              </a:ext>
            </a:extLst>
          </p:cNvPr>
          <p:cNvSpPr txBox="1"/>
          <p:nvPr/>
        </p:nvSpPr>
        <p:spPr>
          <a:xfrm>
            <a:off x="6096000" y="543286"/>
            <a:ext cx="2416629" cy="817245"/>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400" dirty="0"/>
              <a:t>Dial in: (415) 655-0060</a:t>
            </a:r>
          </a:p>
          <a:p>
            <a:r>
              <a:rPr lang="en-US" sz="1400" dirty="0"/>
              <a:t>Access Code: 812-008-474</a:t>
            </a:r>
          </a:p>
          <a:p>
            <a:r>
              <a:rPr lang="en-US" sz="1400" dirty="0"/>
              <a:t>Slides in “Handout” Tab</a:t>
            </a:r>
          </a:p>
        </p:txBody>
      </p:sp>
    </p:spTree>
    <p:extLst>
      <p:ext uri="{BB962C8B-B14F-4D97-AF65-F5344CB8AC3E}">
        <p14:creationId xmlns:p14="http://schemas.microsoft.com/office/powerpoint/2010/main" val="6374669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C2B67-9DC4-445D-BACB-4CD62D1AAD45}"/>
              </a:ext>
            </a:extLst>
          </p:cNvPr>
          <p:cNvSpPr>
            <a:spLocks noGrp="1"/>
          </p:cNvSpPr>
          <p:nvPr>
            <p:ph type="title"/>
          </p:nvPr>
        </p:nvSpPr>
        <p:spPr/>
        <p:txBody>
          <a:bodyPr/>
          <a:lstStyle/>
          <a:p>
            <a:r>
              <a:rPr lang="en-US" dirty="0"/>
              <a:t>Continuing Review:  Tracking Financial Conflicts of Interests</a:t>
            </a:r>
          </a:p>
        </p:txBody>
      </p:sp>
      <p:sp>
        <p:nvSpPr>
          <p:cNvPr id="3" name="Content Placeholder 2">
            <a:extLst>
              <a:ext uri="{FF2B5EF4-FFF2-40B4-BE49-F238E27FC236}">
                <a16:creationId xmlns:a16="http://schemas.microsoft.com/office/drawing/2014/main" id="{0CE01E96-BC8F-4B3E-A16E-35BC7F3D9417}"/>
              </a:ext>
            </a:extLst>
          </p:cNvPr>
          <p:cNvSpPr>
            <a:spLocks noGrp="1"/>
          </p:cNvSpPr>
          <p:nvPr>
            <p:ph idx="1"/>
          </p:nvPr>
        </p:nvSpPr>
        <p:spPr/>
        <p:txBody>
          <a:bodyPr/>
          <a:lstStyle/>
          <a:p>
            <a:pPr marL="0" indent="0">
              <a:buNone/>
            </a:pPr>
            <a:r>
              <a:rPr lang="en-US" sz="2400" dirty="0"/>
              <a:t>Q17:  Is there any guidance for tracking Investigator Financial Conflict of Interests for studies that will no longer require Continuing Review?</a:t>
            </a:r>
          </a:p>
          <a:p>
            <a:endParaRPr lang="en-US" sz="2400" dirty="0"/>
          </a:p>
        </p:txBody>
      </p:sp>
    </p:spTree>
    <p:extLst>
      <p:ext uri="{BB962C8B-B14F-4D97-AF65-F5344CB8AC3E}">
        <p14:creationId xmlns:p14="http://schemas.microsoft.com/office/powerpoint/2010/main" val="19232524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4" name="Title 1"/>
          <p:cNvSpPr txBox="1">
            <a:spLocks/>
          </p:cNvSpPr>
          <p:nvPr/>
        </p:nvSpPr>
        <p:spPr bwMode="auto">
          <a:xfrm>
            <a:off x="338880" y="3178162"/>
            <a:ext cx="8236160" cy="1338974"/>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lvl1pPr algn="l" defTabSz="457200" rtl="0" eaLnBrk="0" fontAlgn="base" hangingPunct="0">
              <a:spcBef>
                <a:spcPct val="0"/>
              </a:spcBef>
              <a:spcAft>
                <a:spcPct val="0"/>
              </a:spcAft>
              <a:defRPr sz="3400" kern="1200">
                <a:solidFill>
                  <a:schemeClr val="bg1"/>
                </a:solidFill>
                <a:latin typeface="Tahoma" pitchFamily="34" charset="0"/>
                <a:ea typeface="ＭＳ Ｐゴシック" charset="0"/>
                <a:cs typeface="Tahoma" pitchFamily="34" charset="0"/>
              </a:defRPr>
            </a:lvl1pPr>
            <a:lvl2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2pPr>
            <a:lvl3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3pPr>
            <a:lvl4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4pPr>
            <a:lvl5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5pPr>
            <a:lvl6pPr marL="457200" algn="l" defTabSz="457200" rtl="0" fontAlgn="base">
              <a:spcBef>
                <a:spcPct val="0"/>
              </a:spcBef>
              <a:spcAft>
                <a:spcPct val="0"/>
              </a:spcAft>
              <a:defRPr sz="2400">
                <a:solidFill>
                  <a:schemeClr val="bg1"/>
                </a:solidFill>
                <a:latin typeface="Georgia" charset="0"/>
                <a:ea typeface="ＭＳ Ｐゴシック" charset="0"/>
                <a:cs typeface="Georgia" charset="0"/>
              </a:defRPr>
            </a:lvl6pPr>
            <a:lvl7pPr marL="914400" algn="l" defTabSz="457200" rtl="0" fontAlgn="base">
              <a:spcBef>
                <a:spcPct val="0"/>
              </a:spcBef>
              <a:spcAft>
                <a:spcPct val="0"/>
              </a:spcAft>
              <a:defRPr sz="2400">
                <a:solidFill>
                  <a:schemeClr val="bg1"/>
                </a:solidFill>
                <a:latin typeface="Georgia" charset="0"/>
                <a:ea typeface="ＭＳ Ｐゴシック" charset="0"/>
                <a:cs typeface="Georgia" charset="0"/>
              </a:defRPr>
            </a:lvl7pPr>
            <a:lvl8pPr marL="1371600" algn="l" defTabSz="457200" rtl="0" fontAlgn="base">
              <a:spcBef>
                <a:spcPct val="0"/>
              </a:spcBef>
              <a:spcAft>
                <a:spcPct val="0"/>
              </a:spcAft>
              <a:defRPr sz="2400">
                <a:solidFill>
                  <a:schemeClr val="bg1"/>
                </a:solidFill>
                <a:latin typeface="Georgia" charset="0"/>
                <a:ea typeface="ＭＳ Ｐゴシック" charset="0"/>
                <a:cs typeface="Georgia" charset="0"/>
              </a:defRPr>
            </a:lvl8pPr>
            <a:lvl9pPr marL="1828800" algn="l" defTabSz="457200" rtl="0" fontAlgn="base">
              <a:spcBef>
                <a:spcPct val="0"/>
              </a:spcBef>
              <a:spcAft>
                <a:spcPct val="0"/>
              </a:spcAft>
              <a:defRPr sz="2400">
                <a:solidFill>
                  <a:schemeClr val="bg1"/>
                </a:solidFill>
                <a:latin typeface="Georgia" charset="0"/>
                <a:ea typeface="ＭＳ Ｐゴシック" charset="0"/>
                <a:cs typeface="Georgia" charset="0"/>
              </a:defRPr>
            </a:lvl9pPr>
          </a:lstStyle>
          <a:p>
            <a:pPr marL="4763" indent="-4763" algn="ctr">
              <a:spcBef>
                <a:spcPct val="20000"/>
              </a:spcBef>
              <a:defRPr/>
            </a:pPr>
            <a:r>
              <a:rPr lang="en-US" spc="100" dirty="0">
                <a:solidFill>
                  <a:prstClr val="black"/>
                </a:solidFill>
              </a:rPr>
              <a:t>Vulnerable Populations	</a:t>
            </a:r>
            <a:endParaRPr lang="en-US" sz="3100" spc="100" dirty="0">
              <a:solidFill>
                <a:prstClr val="black"/>
              </a:solidFill>
            </a:endParaRPr>
          </a:p>
        </p:txBody>
      </p:sp>
    </p:spTree>
    <p:extLst>
      <p:ext uri="{BB962C8B-B14F-4D97-AF65-F5344CB8AC3E}">
        <p14:creationId xmlns:p14="http://schemas.microsoft.com/office/powerpoint/2010/main" val="974513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BC9F3-B2A6-42CB-A4AE-8A6A7F3EC887}"/>
              </a:ext>
            </a:extLst>
          </p:cNvPr>
          <p:cNvSpPr>
            <a:spLocks noGrp="1"/>
          </p:cNvSpPr>
          <p:nvPr>
            <p:ph type="title"/>
          </p:nvPr>
        </p:nvSpPr>
        <p:spPr/>
        <p:txBody>
          <a:bodyPr/>
          <a:lstStyle/>
          <a:p>
            <a:r>
              <a:rPr lang="en-US" dirty="0"/>
              <a:t>Research Involving Individuals who Lack Decision-Making Capacity</a:t>
            </a:r>
          </a:p>
        </p:txBody>
      </p:sp>
      <p:sp>
        <p:nvSpPr>
          <p:cNvPr id="3" name="Content Placeholder 2">
            <a:extLst>
              <a:ext uri="{FF2B5EF4-FFF2-40B4-BE49-F238E27FC236}">
                <a16:creationId xmlns:a16="http://schemas.microsoft.com/office/drawing/2014/main" id="{373FCB11-9D97-46E4-949D-3F5C0680AFA4}"/>
              </a:ext>
            </a:extLst>
          </p:cNvPr>
          <p:cNvSpPr>
            <a:spLocks noGrp="1"/>
          </p:cNvSpPr>
          <p:nvPr>
            <p:ph idx="1"/>
          </p:nvPr>
        </p:nvSpPr>
        <p:spPr/>
        <p:txBody>
          <a:bodyPr/>
          <a:lstStyle/>
          <a:p>
            <a:pPr marL="0" indent="0">
              <a:buNone/>
            </a:pPr>
            <a:r>
              <a:rPr lang="en-US" sz="2000" dirty="0"/>
              <a:t>Q18:  VHA Directive 1200.05 has removed the paragraph on conducting research with Individuals Lacking Decision-Making Capacity (Paragraph 20 in the previous handbook).  Are there no longer any VA-specific requirements that have to be met when conducting research involving this vulnerable population?</a:t>
            </a:r>
          </a:p>
          <a:p>
            <a:pPr marL="0" indent="0">
              <a:buNone/>
            </a:pPr>
            <a:endParaRPr lang="en-US" sz="2000" dirty="0"/>
          </a:p>
        </p:txBody>
      </p:sp>
    </p:spTree>
    <p:extLst>
      <p:ext uri="{BB962C8B-B14F-4D97-AF65-F5344CB8AC3E}">
        <p14:creationId xmlns:p14="http://schemas.microsoft.com/office/powerpoint/2010/main" val="9850181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7E46F-0BD8-4F39-AB0E-E41E09C78786}"/>
              </a:ext>
            </a:extLst>
          </p:cNvPr>
          <p:cNvSpPr>
            <a:spLocks noGrp="1"/>
          </p:cNvSpPr>
          <p:nvPr>
            <p:ph type="title"/>
          </p:nvPr>
        </p:nvSpPr>
        <p:spPr/>
        <p:txBody>
          <a:bodyPr/>
          <a:lstStyle/>
          <a:p>
            <a:r>
              <a:rPr lang="en-US" dirty="0"/>
              <a:t>Research Involving Children</a:t>
            </a:r>
          </a:p>
        </p:txBody>
      </p:sp>
      <p:sp>
        <p:nvSpPr>
          <p:cNvPr id="3" name="Content Placeholder 2">
            <a:extLst>
              <a:ext uri="{FF2B5EF4-FFF2-40B4-BE49-F238E27FC236}">
                <a16:creationId xmlns:a16="http://schemas.microsoft.com/office/drawing/2014/main" id="{E30E72D9-98C9-4A4F-A051-01039804904C}"/>
              </a:ext>
            </a:extLst>
          </p:cNvPr>
          <p:cNvSpPr>
            <a:spLocks noGrp="1"/>
          </p:cNvSpPr>
          <p:nvPr>
            <p:ph idx="1"/>
          </p:nvPr>
        </p:nvSpPr>
        <p:spPr/>
        <p:txBody>
          <a:bodyPr/>
          <a:lstStyle/>
          <a:p>
            <a:pPr marL="0" lvl="0" indent="0">
              <a:buNone/>
            </a:pPr>
            <a:r>
              <a:rPr lang="en-US" sz="1800" dirty="0"/>
              <a:t>Q19:  Per the VHA Directive 1200.05 (sec 21), the VA Director must approve participation in research that includes children. And de-identified data on children is still considered to be research.  So by saying that, are you saying it’s still considered to be human subjects research and therefore local IRB review/approval is required?  </a:t>
            </a:r>
          </a:p>
          <a:p>
            <a:pPr marL="0" indent="0">
              <a:buNone/>
            </a:pPr>
            <a:r>
              <a:rPr lang="en-US" sz="1800" dirty="0"/>
              <a:t>We have a PI who wants to collaborate on a study taking place elsewhere. His role involves reviewing de-identified data (as confirmed by our PO).  So in that case, would the IRB still need to review it?  And then all other aspects of the ORD Guidance on Conducting Research Involving Children (10/20/14) be required?  Or… if it isn’t considered human subjects research, does R&amp;DC and the Director still need to evaluate in accordance with the 10/20/14 ORD guidance? </a:t>
            </a:r>
            <a:r>
              <a:rPr lang="en-US" sz="1800" u="sng" dirty="0">
                <a:hlinkClick r:id="rId3"/>
              </a:rPr>
              <a:t>https://www.research.va.gov/resources/policies/guidance/research-involving-children.pdf</a:t>
            </a:r>
            <a:endParaRPr lang="en-US" sz="1800" dirty="0"/>
          </a:p>
          <a:p>
            <a:endParaRPr lang="en-US" sz="1800" dirty="0"/>
          </a:p>
        </p:txBody>
      </p:sp>
    </p:spTree>
    <p:extLst>
      <p:ext uri="{BB962C8B-B14F-4D97-AF65-F5344CB8AC3E}">
        <p14:creationId xmlns:p14="http://schemas.microsoft.com/office/powerpoint/2010/main" val="17895819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4" name="Title 1"/>
          <p:cNvSpPr txBox="1">
            <a:spLocks/>
          </p:cNvSpPr>
          <p:nvPr/>
        </p:nvSpPr>
        <p:spPr bwMode="auto">
          <a:xfrm>
            <a:off x="338880" y="3178162"/>
            <a:ext cx="8236160" cy="1338974"/>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lvl1pPr algn="l" defTabSz="457200" rtl="0" eaLnBrk="0" fontAlgn="base" hangingPunct="0">
              <a:spcBef>
                <a:spcPct val="0"/>
              </a:spcBef>
              <a:spcAft>
                <a:spcPct val="0"/>
              </a:spcAft>
              <a:defRPr sz="3400" kern="1200">
                <a:solidFill>
                  <a:schemeClr val="bg1"/>
                </a:solidFill>
                <a:latin typeface="Tahoma" pitchFamily="34" charset="0"/>
                <a:ea typeface="ＭＳ Ｐゴシック" charset="0"/>
                <a:cs typeface="Tahoma" pitchFamily="34" charset="0"/>
              </a:defRPr>
            </a:lvl1pPr>
            <a:lvl2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2pPr>
            <a:lvl3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3pPr>
            <a:lvl4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4pPr>
            <a:lvl5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5pPr>
            <a:lvl6pPr marL="457200" algn="l" defTabSz="457200" rtl="0" fontAlgn="base">
              <a:spcBef>
                <a:spcPct val="0"/>
              </a:spcBef>
              <a:spcAft>
                <a:spcPct val="0"/>
              </a:spcAft>
              <a:defRPr sz="2400">
                <a:solidFill>
                  <a:schemeClr val="bg1"/>
                </a:solidFill>
                <a:latin typeface="Georgia" charset="0"/>
                <a:ea typeface="ＭＳ Ｐゴシック" charset="0"/>
                <a:cs typeface="Georgia" charset="0"/>
              </a:defRPr>
            </a:lvl6pPr>
            <a:lvl7pPr marL="914400" algn="l" defTabSz="457200" rtl="0" fontAlgn="base">
              <a:spcBef>
                <a:spcPct val="0"/>
              </a:spcBef>
              <a:spcAft>
                <a:spcPct val="0"/>
              </a:spcAft>
              <a:defRPr sz="2400">
                <a:solidFill>
                  <a:schemeClr val="bg1"/>
                </a:solidFill>
                <a:latin typeface="Georgia" charset="0"/>
                <a:ea typeface="ＭＳ Ｐゴシック" charset="0"/>
                <a:cs typeface="Georgia" charset="0"/>
              </a:defRPr>
            </a:lvl7pPr>
            <a:lvl8pPr marL="1371600" algn="l" defTabSz="457200" rtl="0" fontAlgn="base">
              <a:spcBef>
                <a:spcPct val="0"/>
              </a:spcBef>
              <a:spcAft>
                <a:spcPct val="0"/>
              </a:spcAft>
              <a:defRPr sz="2400">
                <a:solidFill>
                  <a:schemeClr val="bg1"/>
                </a:solidFill>
                <a:latin typeface="Georgia" charset="0"/>
                <a:ea typeface="ＭＳ Ｐゴシック" charset="0"/>
                <a:cs typeface="Georgia" charset="0"/>
              </a:defRPr>
            </a:lvl8pPr>
            <a:lvl9pPr marL="1828800" algn="l" defTabSz="457200" rtl="0" fontAlgn="base">
              <a:spcBef>
                <a:spcPct val="0"/>
              </a:spcBef>
              <a:spcAft>
                <a:spcPct val="0"/>
              </a:spcAft>
              <a:defRPr sz="2400">
                <a:solidFill>
                  <a:schemeClr val="bg1"/>
                </a:solidFill>
                <a:latin typeface="Georgia" charset="0"/>
                <a:ea typeface="ＭＳ Ｐゴシック" charset="0"/>
                <a:cs typeface="Georgia" charset="0"/>
              </a:defRPr>
            </a:lvl9pPr>
          </a:lstStyle>
          <a:p>
            <a:pPr marL="4763" indent="-4763" algn="ctr">
              <a:spcBef>
                <a:spcPct val="20000"/>
              </a:spcBef>
              <a:defRPr/>
            </a:pPr>
            <a:r>
              <a:rPr lang="en-US" spc="100" dirty="0">
                <a:solidFill>
                  <a:prstClr val="black"/>
                </a:solidFill>
              </a:rPr>
              <a:t>Additional Questions	</a:t>
            </a:r>
            <a:endParaRPr lang="en-US" sz="3100" spc="100" dirty="0">
              <a:solidFill>
                <a:prstClr val="black"/>
              </a:solidFill>
            </a:endParaRPr>
          </a:p>
        </p:txBody>
      </p:sp>
    </p:spTree>
    <p:extLst>
      <p:ext uri="{BB962C8B-B14F-4D97-AF65-F5344CB8AC3E}">
        <p14:creationId xmlns:p14="http://schemas.microsoft.com/office/powerpoint/2010/main" val="35279033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1587A-C817-4295-9F44-8FB7D46EDA83}"/>
              </a:ext>
            </a:extLst>
          </p:cNvPr>
          <p:cNvSpPr>
            <a:spLocks noGrp="1"/>
          </p:cNvSpPr>
          <p:nvPr>
            <p:ph type="title"/>
          </p:nvPr>
        </p:nvSpPr>
        <p:spPr/>
        <p:txBody>
          <a:bodyPr/>
          <a:lstStyle/>
          <a:p>
            <a:r>
              <a:rPr lang="en-US" sz="2800" dirty="0"/>
              <a:t>Limited IRB Review:  Guidance on Assessing Adequacy of Privacy and Confidentiality Measures</a:t>
            </a:r>
          </a:p>
        </p:txBody>
      </p:sp>
      <p:sp>
        <p:nvSpPr>
          <p:cNvPr id="3" name="Content Placeholder 2">
            <a:extLst>
              <a:ext uri="{FF2B5EF4-FFF2-40B4-BE49-F238E27FC236}">
                <a16:creationId xmlns:a16="http://schemas.microsoft.com/office/drawing/2014/main" id="{05406AE9-D54C-4A09-830A-A3DC4C8DD8DB}"/>
              </a:ext>
            </a:extLst>
          </p:cNvPr>
          <p:cNvSpPr>
            <a:spLocks noGrp="1"/>
          </p:cNvSpPr>
          <p:nvPr>
            <p:ph idx="1"/>
          </p:nvPr>
        </p:nvSpPr>
        <p:spPr/>
        <p:txBody>
          <a:bodyPr/>
          <a:lstStyle/>
          <a:p>
            <a:pPr marL="0" lvl="0" indent="0">
              <a:buNone/>
            </a:pPr>
            <a:r>
              <a:rPr lang="en-US" sz="2000" dirty="0"/>
              <a:t>Q20:  When can we expect guidance from HHS on assessing what provisions are adequate to protect the privacy of subjects and to maintain the confidentiality of data? The regulations state that (i) The Secretary of HHS will, after consultation with the Office of Management and Budget’s privacy office and other Federal departments and agencies that have adopted this policy, issue guidance to assist IRBs in assessing what provisions are adequate to protect the privacy of subjects and to maintain the confidentiality of data.</a:t>
            </a:r>
          </a:p>
          <a:p>
            <a:pPr marL="0" indent="0">
              <a:buNone/>
            </a:pPr>
            <a:r>
              <a:rPr lang="en-US" sz="2000" dirty="0"/>
              <a:t>38 CFR 16.111(a)(7) </a:t>
            </a:r>
          </a:p>
          <a:p>
            <a:endParaRPr lang="en-US" sz="2000" dirty="0"/>
          </a:p>
        </p:txBody>
      </p:sp>
    </p:spTree>
    <p:extLst>
      <p:ext uri="{BB962C8B-B14F-4D97-AF65-F5344CB8AC3E}">
        <p14:creationId xmlns:p14="http://schemas.microsoft.com/office/powerpoint/2010/main" val="42144648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BFF55-422E-48B7-994E-4327417B2A19}"/>
              </a:ext>
            </a:extLst>
          </p:cNvPr>
          <p:cNvSpPr>
            <a:spLocks noGrp="1"/>
          </p:cNvSpPr>
          <p:nvPr>
            <p:ph type="title"/>
          </p:nvPr>
        </p:nvSpPr>
        <p:spPr/>
        <p:txBody>
          <a:bodyPr/>
          <a:lstStyle/>
          <a:p>
            <a:r>
              <a:rPr lang="en-US" dirty="0"/>
              <a:t>Research Involving Non-Veterans</a:t>
            </a:r>
          </a:p>
        </p:txBody>
      </p:sp>
      <p:sp>
        <p:nvSpPr>
          <p:cNvPr id="3" name="Content Placeholder 2">
            <a:extLst>
              <a:ext uri="{FF2B5EF4-FFF2-40B4-BE49-F238E27FC236}">
                <a16:creationId xmlns:a16="http://schemas.microsoft.com/office/drawing/2014/main" id="{0805B0BA-4A15-4784-8CF4-7DEB50D009E7}"/>
              </a:ext>
            </a:extLst>
          </p:cNvPr>
          <p:cNvSpPr>
            <a:spLocks noGrp="1"/>
          </p:cNvSpPr>
          <p:nvPr>
            <p:ph idx="1"/>
          </p:nvPr>
        </p:nvSpPr>
        <p:spPr/>
        <p:txBody>
          <a:bodyPr/>
          <a:lstStyle/>
          <a:p>
            <a:pPr marL="0" indent="0">
              <a:buNone/>
            </a:pPr>
            <a:r>
              <a:rPr lang="en-US" sz="2400" dirty="0"/>
              <a:t>Q21:  Who is responsible for determining whether non-veterans can participate in a research study?  In VHA Handbook 1200.05, the IRB had to make this determination.  I think it was said on one call that this will now be the responsibility of the R&amp;DC.  VHA Directive 1200.05 is silent on the process.</a:t>
            </a:r>
          </a:p>
          <a:p>
            <a:endParaRPr lang="en-US" sz="2400" dirty="0"/>
          </a:p>
        </p:txBody>
      </p:sp>
    </p:spTree>
    <p:extLst>
      <p:ext uri="{BB962C8B-B14F-4D97-AF65-F5344CB8AC3E}">
        <p14:creationId xmlns:p14="http://schemas.microsoft.com/office/powerpoint/2010/main" val="28361149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53762-65E6-4016-9703-F26669E2C56C}"/>
              </a:ext>
            </a:extLst>
          </p:cNvPr>
          <p:cNvSpPr>
            <a:spLocks noGrp="1"/>
          </p:cNvSpPr>
          <p:nvPr>
            <p:ph type="title"/>
          </p:nvPr>
        </p:nvSpPr>
        <p:spPr/>
        <p:txBody>
          <a:bodyPr/>
          <a:lstStyle/>
          <a:p>
            <a:r>
              <a:rPr lang="en-US" dirty="0"/>
              <a:t>IRB of Record</a:t>
            </a:r>
          </a:p>
        </p:txBody>
      </p:sp>
      <p:sp>
        <p:nvSpPr>
          <p:cNvPr id="3" name="Content Placeholder 2">
            <a:extLst>
              <a:ext uri="{FF2B5EF4-FFF2-40B4-BE49-F238E27FC236}">
                <a16:creationId xmlns:a16="http://schemas.microsoft.com/office/drawing/2014/main" id="{D3411DD3-9753-4702-82E0-AFCC2CCFF45E}"/>
              </a:ext>
            </a:extLst>
          </p:cNvPr>
          <p:cNvSpPr>
            <a:spLocks noGrp="1"/>
          </p:cNvSpPr>
          <p:nvPr>
            <p:ph idx="1"/>
          </p:nvPr>
        </p:nvSpPr>
        <p:spPr/>
        <p:txBody>
          <a:bodyPr/>
          <a:lstStyle/>
          <a:p>
            <a:pPr marL="0" indent="0">
              <a:buNone/>
            </a:pPr>
            <a:r>
              <a:rPr lang="en-US" sz="2400" dirty="0"/>
              <a:t>Q22: What is the process for requesting that ORD recognize another non-affiliated IRB to serve as an IRB of record for VA studies?</a:t>
            </a:r>
          </a:p>
          <a:p>
            <a:pPr marL="0" indent="0">
              <a:buNone/>
            </a:pPr>
            <a:endParaRPr lang="en-US" sz="2400" dirty="0"/>
          </a:p>
        </p:txBody>
      </p:sp>
    </p:spTree>
    <p:extLst>
      <p:ext uri="{BB962C8B-B14F-4D97-AF65-F5344CB8AC3E}">
        <p14:creationId xmlns:p14="http://schemas.microsoft.com/office/powerpoint/2010/main" val="108127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3D991-9CA7-4A74-B6CF-E9947D437592}"/>
              </a:ext>
            </a:extLst>
          </p:cNvPr>
          <p:cNvSpPr>
            <a:spLocks noGrp="1"/>
          </p:cNvSpPr>
          <p:nvPr>
            <p:ph type="title"/>
          </p:nvPr>
        </p:nvSpPr>
        <p:spPr/>
        <p:txBody>
          <a:bodyPr/>
          <a:lstStyle/>
          <a:p>
            <a:r>
              <a:rPr lang="en-US" dirty="0"/>
              <a:t>Certificates of Confidentiality</a:t>
            </a:r>
          </a:p>
        </p:txBody>
      </p:sp>
      <p:sp>
        <p:nvSpPr>
          <p:cNvPr id="3" name="Content Placeholder 2">
            <a:extLst>
              <a:ext uri="{FF2B5EF4-FFF2-40B4-BE49-F238E27FC236}">
                <a16:creationId xmlns:a16="http://schemas.microsoft.com/office/drawing/2014/main" id="{D446932C-A73A-4A36-81F4-2731F9103BDB}"/>
              </a:ext>
            </a:extLst>
          </p:cNvPr>
          <p:cNvSpPr>
            <a:spLocks noGrp="1"/>
          </p:cNvSpPr>
          <p:nvPr>
            <p:ph idx="1"/>
          </p:nvPr>
        </p:nvSpPr>
        <p:spPr>
          <a:xfrm>
            <a:off x="457200" y="1905000"/>
            <a:ext cx="8229600" cy="4190513"/>
          </a:xfrm>
        </p:spPr>
        <p:txBody>
          <a:bodyPr/>
          <a:lstStyle/>
          <a:p>
            <a:pPr marL="0" indent="0">
              <a:buNone/>
            </a:pPr>
            <a:r>
              <a:rPr lang="en-US" sz="2400" dirty="0"/>
              <a:t>Q23:  Can you clarify the new </a:t>
            </a:r>
            <a:r>
              <a:rPr lang="en-US" sz="2400" dirty="0" err="1"/>
              <a:t>CoC</a:t>
            </a:r>
            <a:r>
              <a:rPr lang="en-US" sz="2400" dirty="0"/>
              <a:t> policy/procedure? As I understand, </a:t>
            </a:r>
            <a:r>
              <a:rPr lang="en-US" sz="2400" dirty="0" err="1"/>
              <a:t>CoCs</a:t>
            </a:r>
            <a:r>
              <a:rPr lang="en-US" sz="2400" dirty="0"/>
              <a:t> will now be automatically issued for any NIH-funded project using identifiable, sensitive information.  Will </a:t>
            </a:r>
            <a:r>
              <a:rPr lang="en-US" sz="2400" dirty="0" err="1"/>
              <a:t>CoCs</a:t>
            </a:r>
            <a:r>
              <a:rPr lang="en-US" sz="2400" dirty="0"/>
              <a:t> also be automatically issued for studies funded by other entities and for non-funded studies, or will investigators still have to apply for them?</a:t>
            </a:r>
          </a:p>
          <a:p>
            <a:endParaRPr lang="en-US" sz="2400" dirty="0"/>
          </a:p>
        </p:txBody>
      </p:sp>
    </p:spTree>
    <p:extLst>
      <p:ext uri="{BB962C8B-B14F-4D97-AF65-F5344CB8AC3E}">
        <p14:creationId xmlns:p14="http://schemas.microsoft.com/office/powerpoint/2010/main" val="21856173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010F0-5969-4481-9D4F-12A87A432209}"/>
              </a:ext>
            </a:extLst>
          </p:cNvPr>
          <p:cNvSpPr>
            <a:spLocks noGrp="1"/>
          </p:cNvSpPr>
          <p:nvPr>
            <p:ph type="title"/>
          </p:nvPr>
        </p:nvSpPr>
        <p:spPr/>
        <p:txBody>
          <a:bodyPr/>
          <a:lstStyle/>
          <a:p>
            <a:r>
              <a:rPr lang="en-US" dirty="0"/>
              <a:t>Agreements</a:t>
            </a:r>
          </a:p>
        </p:txBody>
      </p:sp>
      <p:sp>
        <p:nvSpPr>
          <p:cNvPr id="3" name="Content Placeholder 2">
            <a:extLst>
              <a:ext uri="{FF2B5EF4-FFF2-40B4-BE49-F238E27FC236}">
                <a16:creationId xmlns:a16="http://schemas.microsoft.com/office/drawing/2014/main" id="{4A75D917-59B6-4671-B661-08D071571F11}"/>
              </a:ext>
            </a:extLst>
          </p:cNvPr>
          <p:cNvSpPr>
            <a:spLocks noGrp="1"/>
          </p:cNvSpPr>
          <p:nvPr>
            <p:ph idx="1"/>
          </p:nvPr>
        </p:nvSpPr>
        <p:spPr/>
        <p:txBody>
          <a:bodyPr/>
          <a:lstStyle/>
          <a:p>
            <a:pPr marL="0" indent="0">
              <a:buNone/>
            </a:pPr>
            <a:r>
              <a:rPr lang="en-US" sz="2000" dirty="0"/>
              <a:t>Q24:  VHA Handbook 1200.05 had required that there be a written agreement that addresses such issues as the responsibilities of each party, the ownership of the data and the reuse of the data when a VA investigator undertakes collaborative research with a non-VA institution.  VHA Directive 1200.05, by contrast, states that agreements regarding data use and transmission must be executed as required as applicable in VHA Handbook 1200.12.  This Handbook, however, does not pertain to specimens.  Therefore, in some cases (e.g., specimens), collaborative research can now be undertaken without a written agreement?</a:t>
            </a:r>
          </a:p>
          <a:p>
            <a:pPr marL="0" indent="0">
              <a:buNone/>
            </a:pPr>
            <a:endParaRPr lang="en-US" sz="2000" dirty="0"/>
          </a:p>
        </p:txBody>
      </p:sp>
    </p:spTree>
    <p:extLst>
      <p:ext uri="{BB962C8B-B14F-4D97-AF65-F5344CB8AC3E}">
        <p14:creationId xmlns:p14="http://schemas.microsoft.com/office/powerpoint/2010/main" val="2172868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Session</a:t>
            </a:r>
          </a:p>
        </p:txBody>
      </p:sp>
      <p:sp>
        <p:nvSpPr>
          <p:cNvPr id="3" name="Content Placeholder 2"/>
          <p:cNvSpPr>
            <a:spLocks noGrp="1"/>
          </p:cNvSpPr>
          <p:nvPr>
            <p:ph idx="1"/>
          </p:nvPr>
        </p:nvSpPr>
        <p:spPr/>
        <p:txBody>
          <a:bodyPr/>
          <a:lstStyle/>
          <a:p>
            <a:r>
              <a:rPr lang="en-US" sz="2400" dirty="0"/>
              <a:t>Questions Received in Advance</a:t>
            </a:r>
          </a:p>
          <a:p>
            <a:r>
              <a:rPr lang="en-US" sz="2400" dirty="0"/>
              <a:t>Open Q&amp;A session</a:t>
            </a:r>
          </a:p>
          <a:p>
            <a:r>
              <a:rPr lang="en-US" sz="2400" dirty="0"/>
              <a:t>ORPP&amp;E Mini-Moon Shoot Update</a:t>
            </a:r>
          </a:p>
          <a:p>
            <a:r>
              <a:rPr lang="en-US" sz="2400" dirty="0"/>
              <a:t>2019 Goals for ORPP&amp;E Web-based Training </a:t>
            </a:r>
          </a:p>
          <a:p>
            <a:endParaRPr lang="en-US" sz="2400" dirty="0"/>
          </a:p>
        </p:txBody>
      </p:sp>
      <p:sp>
        <p:nvSpPr>
          <p:cNvPr id="5" name="TextBox 4">
            <a:extLst>
              <a:ext uri="{FF2B5EF4-FFF2-40B4-BE49-F238E27FC236}">
                <a16:creationId xmlns:a16="http://schemas.microsoft.com/office/drawing/2014/main" id="{BFA637E3-4C19-460A-807E-4BBC40427347}"/>
              </a:ext>
            </a:extLst>
          </p:cNvPr>
          <p:cNvSpPr txBox="1"/>
          <p:nvPr/>
        </p:nvSpPr>
        <p:spPr>
          <a:xfrm>
            <a:off x="6096000" y="543286"/>
            <a:ext cx="2416629" cy="817245"/>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400" dirty="0"/>
              <a:t>Dial in: (415) 655-0060</a:t>
            </a:r>
          </a:p>
          <a:p>
            <a:r>
              <a:rPr lang="en-US" sz="1400" dirty="0"/>
              <a:t>Access Code: 812-008-474</a:t>
            </a:r>
          </a:p>
          <a:p>
            <a:r>
              <a:rPr lang="en-US" sz="1400" dirty="0"/>
              <a:t>Slides in “Handout” Tab</a:t>
            </a:r>
          </a:p>
        </p:txBody>
      </p:sp>
    </p:spTree>
    <p:extLst>
      <p:ext uri="{BB962C8B-B14F-4D97-AF65-F5344CB8AC3E}">
        <p14:creationId xmlns:p14="http://schemas.microsoft.com/office/powerpoint/2010/main" val="12588614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51811-3B3E-4347-9EA7-4D6F10D2C7B1}"/>
              </a:ext>
            </a:extLst>
          </p:cNvPr>
          <p:cNvSpPr>
            <a:spLocks noGrp="1"/>
          </p:cNvSpPr>
          <p:nvPr>
            <p:ph type="title"/>
          </p:nvPr>
        </p:nvSpPr>
        <p:spPr/>
        <p:txBody>
          <a:bodyPr/>
          <a:lstStyle/>
          <a:p>
            <a:r>
              <a:rPr lang="en-US" dirty="0"/>
              <a:t>VA Investigators:  Contractors</a:t>
            </a:r>
          </a:p>
        </p:txBody>
      </p:sp>
      <p:sp>
        <p:nvSpPr>
          <p:cNvPr id="3" name="Content Placeholder 2">
            <a:extLst>
              <a:ext uri="{FF2B5EF4-FFF2-40B4-BE49-F238E27FC236}">
                <a16:creationId xmlns:a16="http://schemas.microsoft.com/office/drawing/2014/main" id="{D1A971C3-87B0-424B-955E-87347273AA30}"/>
              </a:ext>
            </a:extLst>
          </p:cNvPr>
          <p:cNvSpPr>
            <a:spLocks noGrp="1"/>
          </p:cNvSpPr>
          <p:nvPr>
            <p:ph idx="1"/>
          </p:nvPr>
        </p:nvSpPr>
        <p:spPr/>
        <p:txBody>
          <a:bodyPr/>
          <a:lstStyle/>
          <a:p>
            <a:pPr marL="0" indent="0">
              <a:buNone/>
            </a:pPr>
            <a:r>
              <a:rPr lang="en-US" sz="2000" dirty="0"/>
              <a:t>Q25:  Specifically regarding “contractors, we are trying to understand the definition of an “investigator” particularly with regards to contractors. We understand that a contracted clinician cannot conduct VA research and that it is not appropriate to make that person a WOC while they are also working their contract hours to allow them to have the necessary VA appointment they require. </a:t>
            </a:r>
          </a:p>
          <a:p>
            <a:pPr lvl="0"/>
            <a:r>
              <a:rPr lang="en-US" sz="1600" dirty="0"/>
              <a:t>What about a scenario where a contracted VA clinician works 20 contract hours. Could that person also receive a WOC (say through the NPC) to conduct VA research, as long as it is not on the contract hours? </a:t>
            </a:r>
          </a:p>
          <a:p>
            <a:pPr lvl="0"/>
            <a:r>
              <a:rPr lang="en-US" sz="1600" dirty="0"/>
              <a:t>Does the term “investigator” apply to anyone on the study team (data analysts, etc.) or is that directly only to PI’s and sub-investigators?  </a:t>
            </a:r>
          </a:p>
          <a:p>
            <a:pPr lvl="0"/>
            <a:r>
              <a:rPr lang="en-US" sz="1600" dirty="0"/>
              <a:t>If a contractor is included on a VA grant budget proposal, is it assumed that person will work on the project. Are they just not to be listed under the facility VA’s IRB approval (and thus also under their FWA)?  Or can these lower level study staff be included (because they don’t fall under the “investigator” status)?</a:t>
            </a:r>
          </a:p>
          <a:p>
            <a:r>
              <a:rPr lang="en-US" sz="1600" dirty="0"/>
              <a:t> </a:t>
            </a:r>
          </a:p>
          <a:p>
            <a:endParaRPr lang="en-US" sz="2000" dirty="0"/>
          </a:p>
        </p:txBody>
      </p:sp>
    </p:spTree>
    <p:extLst>
      <p:ext uri="{BB962C8B-B14F-4D97-AF65-F5344CB8AC3E}">
        <p14:creationId xmlns:p14="http://schemas.microsoft.com/office/powerpoint/2010/main" val="41320610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4" name="Title 1"/>
          <p:cNvSpPr txBox="1">
            <a:spLocks/>
          </p:cNvSpPr>
          <p:nvPr/>
        </p:nvSpPr>
        <p:spPr bwMode="auto">
          <a:xfrm>
            <a:off x="338880" y="3178162"/>
            <a:ext cx="8236160" cy="1338974"/>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lvl1pPr algn="l" defTabSz="457200" rtl="0" eaLnBrk="0" fontAlgn="base" hangingPunct="0">
              <a:spcBef>
                <a:spcPct val="0"/>
              </a:spcBef>
              <a:spcAft>
                <a:spcPct val="0"/>
              </a:spcAft>
              <a:defRPr sz="3400" kern="1200">
                <a:solidFill>
                  <a:schemeClr val="bg1"/>
                </a:solidFill>
                <a:latin typeface="Tahoma" pitchFamily="34" charset="0"/>
                <a:ea typeface="ＭＳ Ｐゴシック" charset="0"/>
                <a:cs typeface="Tahoma" pitchFamily="34" charset="0"/>
              </a:defRPr>
            </a:lvl1pPr>
            <a:lvl2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2pPr>
            <a:lvl3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3pPr>
            <a:lvl4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4pPr>
            <a:lvl5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5pPr>
            <a:lvl6pPr marL="457200" algn="l" defTabSz="457200" rtl="0" fontAlgn="base">
              <a:spcBef>
                <a:spcPct val="0"/>
              </a:spcBef>
              <a:spcAft>
                <a:spcPct val="0"/>
              </a:spcAft>
              <a:defRPr sz="2400">
                <a:solidFill>
                  <a:schemeClr val="bg1"/>
                </a:solidFill>
                <a:latin typeface="Georgia" charset="0"/>
                <a:ea typeface="ＭＳ Ｐゴシック" charset="0"/>
                <a:cs typeface="Georgia" charset="0"/>
              </a:defRPr>
            </a:lvl6pPr>
            <a:lvl7pPr marL="914400" algn="l" defTabSz="457200" rtl="0" fontAlgn="base">
              <a:spcBef>
                <a:spcPct val="0"/>
              </a:spcBef>
              <a:spcAft>
                <a:spcPct val="0"/>
              </a:spcAft>
              <a:defRPr sz="2400">
                <a:solidFill>
                  <a:schemeClr val="bg1"/>
                </a:solidFill>
                <a:latin typeface="Georgia" charset="0"/>
                <a:ea typeface="ＭＳ Ｐゴシック" charset="0"/>
                <a:cs typeface="Georgia" charset="0"/>
              </a:defRPr>
            </a:lvl7pPr>
            <a:lvl8pPr marL="1371600" algn="l" defTabSz="457200" rtl="0" fontAlgn="base">
              <a:spcBef>
                <a:spcPct val="0"/>
              </a:spcBef>
              <a:spcAft>
                <a:spcPct val="0"/>
              </a:spcAft>
              <a:defRPr sz="2400">
                <a:solidFill>
                  <a:schemeClr val="bg1"/>
                </a:solidFill>
                <a:latin typeface="Georgia" charset="0"/>
                <a:ea typeface="ＭＳ Ｐゴシック" charset="0"/>
                <a:cs typeface="Georgia" charset="0"/>
              </a:defRPr>
            </a:lvl8pPr>
            <a:lvl9pPr marL="1828800" algn="l" defTabSz="457200" rtl="0" fontAlgn="base">
              <a:spcBef>
                <a:spcPct val="0"/>
              </a:spcBef>
              <a:spcAft>
                <a:spcPct val="0"/>
              </a:spcAft>
              <a:defRPr sz="2400">
                <a:solidFill>
                  <a:schemeClr val="bg1"/>
                </a:solidFill>
                <a:latin typeface="Georgia" charset="0"/>
                <a:ea typeface="ＭＳ Ｐゴシック" charset="0"/>
                <a:cs typeface="Georgia" charset="0"/>
              </a:defRPr>
            </a:lvl9pPr>
          </a:lstStyle>
          <a:p>
            <a:pPr marL="4763" indent="-4763" algn="ctr">
              <a:spcBef>
                <a:spcPct val="20000"/>
              </a:spcBef>
              <a:defRPr/>
            </a:pPr>
            <a:r>
              <a:rPr lang="en-US" spc="100" dirty="0">
                <a:solidFill>
                  <a:prstClr val="black"/>
                </a:solidFill>
              </a:rPr>
              <a:t>Open Q&amp;A Session</a:t>
            </a:r>
            <a:endParaRPr lang="en-US" sz="3100" spc="100" dirty="0">
              <a:solidFill>
                <a:prstClr val="black"/>
              </a:solidFill>
            </a:endParaRPr>
          </a:p>
        </p:txBody>
      </p:sp>
    </p:spTree>
    <p:extLst>
      <p:ext uri="{BB962C8B-B14F-4D97-AF65-F5344CB8AC3E}">
        <p14:creationId xmlns:p14="http://schemas.microsoft.com/office/powerpoint/2010/main" val="17322076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4" name="Title 1"/>
          <p:cNvSpPr txBox="1">
            <a:spLocks/>
          </p:cNvSpPr>
          <p:nvPr/>
        </p:nvSpPr>
        <p:spPr bwMode="auto">
          <a:xfrm>
            <a:off x="338880" y="3178162"/>
            <a:ext cx="8236160" cy="1338974"/>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lvl1pPr algn="l" defTabSz="457200" rtl="0" eaLnBrk="0" fontAlgn="base" hangingPunct="0">
              <a:spcBef>
                <a:spcPct val="0"/>
              </a:spcBef>
              <a:spcAft>
                <a:spcPct val="0"/>
              </a:spcAft>
              <a:defRPr sz="3400" kern="1200">
                <a:solidFill>
                  <a:schemeClr val="bg1"/>
                </a:solidFill>
                <a:latin typeface="Tahoma" pitchFamily="34" charset="0"/>
                <a:ea typeface="ＭＳ Ｐゴシック" charset="0"/>
                <a:cs typeface="Tahoma" pitchFamily="34" charset="0"/>
              </a:defRPr>
            </a:lvl1pPr>
            <a:lvl2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2pPr>
            <a:lvl3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3pPr>
            <a:lvl4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4pPr>
            <a:lvl5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5pPr>
            <a:lvl6pPr marL="457200" algn="l" defTabSz="457200" rtl="0" fontAlgn="base">
              <a:spcBef>
                <a:spcPct val="0"/>
              </a:spcBef>
              <a:spcAft>
                <a:spcPct val="0"/>
              </a:spcAft>
              <a:defRPr sz="2400">
                <a:solidFill>
                  <a:schemeClr val="bg1"/>
                </a:solidFill>
                <a:latin typeface="Georgia" charset="0"/>
                <a:ea typeface="ＭＳ Ｐゴシック" charset="0"/>
                <a:cs typeface="Georgia" charset="0"/>
              </a:defRPr>
            </a:lvl6pPr>
            <a:lvl7pPr marL="914400" algn="l" defTabSz="457200" rtl="0" fontAlgn="base">
              <a:spcBef>
                <a:spcPct val="0"/>
              </a:spcBef>
              <a:spcAft>
                <a:spcPct val="0"/>
              </a:spcAft>
              <a:defRPr sz="2400">
                <a:solidFill>
                  <a:schemeClr val="bg1"/>
                </a:solidFill>
                <a:latin typeface="Georgia" charset="0"/>
                <a:ea typeface="ＭＳ Ｐゴシック" charset="0"/>
                <a:cs typeface="Georgia" charset="0"/>
              </a:defRPr>
            </a:lvl7pPr>
            <a:lvl8pPr marL="1371600" algn="l" defTabSz="457200" rtl="0" fontAlgn="base">
              <a:spcBef>
                <a:spcPct val="0"/>
              </a:spcBef>
              <a:spcAft>
                <a:spcPct val="0"/>
              </a:spcAft>
              <a:defRPr sz="2400">
                <a:solidFill>
                  <a:schemeClr val="bg1"/>
                </a:solidFill>
                <a:latin typeface="Georgia" charset="0"/>
                <a:ea typeface="ＭＳ Ｐゴシック" charset="0"/>
                <a:cs typeface="Georgia" charset="0"/>
              </a:defRPr>
            </a:lvl8pPr>
            <a:lvl9pPr marL="1828800" algn="l" defTabSz="457200" rtl="0" fontAlgn="base">
              <a:spcBef>
                <a:spcPct val="0"/>
              </a:spcBef>
              <a:spcAft>
                <a:spcPct val="0"/>
              </a:spcAft>
              <a:defRPr sz="2400">
                <a:solidFill>
                  <a:schemeClr val="bg1"/>
                </a:solidFill>
                <a:latin typeface="Georgia" charset="0"/>
                <a:ea typeface="ＭＳ Ｐゴシック" charset="0"/>
                <a:cs typeface="Georgia" charset="0"/>
              </a:defRPr>
            </a:lvl9pPr>
          </a:lstStyle>
          <a:p>
            <a:pPr marL="4763" indent="-4763" algn="ctr">
              <a:spcBef>
                <a:spcPct val="20000"/>
              </a:spcBef>
              <a:defRPr/>
            </a:pPr>
            <a:r>
              <a:rPr lang="en-US" spc="100" dirty="0">
                <a:solidFill>
                  <a:prstClr val="black"/>
                </a:solidFill>
              </a:rPr>
              <a:t>Mini-Moon Shoot</a:t>
            </a:r>
            <a:endParaRPr lang="en-US" sz="3100" spc="100" dirty="0">
              <a:solidFill>
                <a:prstClr val="black"/>
              </a:solidFill>
            </a:endParaRPr>
          </a:p>
        </p:txBody>
      </p:sp>
    </p:spTree>
    <p:extLst>
      <p:ext uri="{BB962C8B-B14F-4D97-AF65-F5344CB8AC3E}">
        <p14:creationId xmlns:p14="http://schemas.microsoft.com/office/powerpoint/2010/main" val="9517480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39BD6-234F-4830-9E20-5EEEBD4F6EE8}"/>
              </a:ext>
            </a:extLst>
          </p:cNvPr>
          <p:cNvSpPr>
            <a:spLocks noGrp="1"/>
          </p:cNvSpPr>
          <p:nvPr>
            <p:ph type="title"/>
          </p:nvPr>
        </p:nvSpPr>
        <p:spPr/>
        <p:txBody>
          <a:bodyPr/>
          <a:lstStyle/>
          <a:p>
            <a:r>
              <a:rPr lang="en-US" dirty="0"/>
              <a:t>Mini-Moon Shoot Update</a:t>
            </a:r>
          </a:p>
        </p:txBody>
      </p:sp>
      <p:sp>
        <p:nvSpPr>
          <p:cNvPr id="3" name="Content Placeholder 2">
            <a:extLst>
              <a:ext uri="{FF2B5EF4-FFF2-40B4-BE49-F238E27FC236}">
                <a16:creationId xmlns:a16="http://schemas.microsoft.com/office/drawing/2014/main" id="{E2E5F23C-2482-4CF2-A3C0-5095BFB8720E}"/>
              </a:ext>
            </a:extLst>
          </p:cNvPr>
          <p:cNvSpPr>
            <a:spLocks noGrp="1"/>
          </p:cNvSpPr>
          <p:nvPr>
            <p:ph idx="1"/>
          </p:nvPr>
        </p:nvSpPr>
        <p:spPr/>
        <p:txBody>
          <a:bodyPr/>
          <a:lstStyle/>
          <a:p>
            <a:r>
              <a:rPr lang="en-US" sz="2400" dirty="0"/>
              <a:t>The </a:t>
            </a:r>
            <a:r>
              <a:rPr lang="en-US" sz="2400" dirty="0" err="1"/>
              <a:t>Moonshoot</a:t>
            </a:r>
            <a:r>
              <a:rPr lang="en-US" sz="2400" dirty="0"/>
              <a:t> initiative is an overarching plan to get us to Jan 20, 2020</a:t>
            </a:r>
          </a:p>
          <a:p>
            <a:pPr lvl="1"/>
            <a:r>
              <a:rPr lang="en-US" sz="1800" dirty="0"/>
              <a:t>Date of the Single IRB review mandate</a:t>
            </a:r>
          </a:p>
          <a:p>
            <a:pPr lvl="1"/>
            <a:r>
              <a:rPr lang="en-US" sz="1800" dirty="0"/>
              <a:t>Cultural and policy changes</a:t>
            </a:r>
          </a:p>
          <a:p>
            <a:r>
              <a:rPr lang="en-US" sz="2400" dirty="0"/>
              <a:t>Mini-</a:t>
            </a:r>
            <a:r>
              <a:rPr lang="en-US" sz="2400" dirty="0" err="1"/>
              <a:t>moonshoot</a:t>
            </a:r>
            <a:r>
              <a:rPr lang="en-US" sz="2400" dirty="0"/>
              <a:t> was the launch of documents to jumpstart common rule implementation</a:t>
            </a:r>
          </a:p>
          <a:p>
            <a:pPr lvl="1"/>
            <a:r>
              <a:rPr lang="en-US" sz="1800" dirty="0"/>
              <a:t>Support standardization</a:t>
            </a:r>
          </a:p>
          <a:p>
            <a:pPr lvl="1"/>
            <a:r>
              <a:rPr lang="en-US" sz="1800" dirty="0"/>
              <a:t>Support harmonization</a:t>
            </a:r>
          </a:p>
          <a:p>
            <a:pPr lvl="1"/>
            <a:r>
              <a:rPr lang="en-US" sz="1800" dirty="0"/>
              <a:t>Support reliance on each others IRBs for single review</a:t>
            </a:r>
          </a:p>
        </p:txBody>
      </p:sp>
    </p:spTree>
    <p:extLst>
      <p:ext uri="{BB962C8B-B14F-4D97-AF65-F5344CB8AC3E}">
        <p14:creationId xmlns:p14="http://schemas.microsoft.com/office/powerpoint/2010/main" val="7009852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32536E-21B2-418B-A2D8-81DC1454C492}"/>
              </a:ext>
            </a:extLst>
          </p:cNvPr>
          <p:cNvPicPr>
            <a:picLocks noChangeAspect="1"/>
          </p:cNvPicPr>
          <p:nvPr/>
        </p:nvPicPr>
        <p:blipFill>
          <a:blip r:embed="rId3"/>
          <a:stretch>
            <a:fillRect/>
          </a:stretch>
        </p:blipFill>
        <p:spPr>
          <a:xfrm>
            <a:off x="101599" y="1714351"/>
            <a:ext cx="8873332" cy="4991249"/>
          </a:xfrm>
          <a:prstGeom prst="rect">
            <a:avLst/>
          </a:prstGeom>
        </p:spPr>
      </p:pic>
    </p:spTree>
    <p:extLst>
      <p:ext uri="{BB962C8B-B14F-4D97-AF65-F5344CB8AC3E}">
        <p14:creationId xmlns:p14="http://schemas.microsoft.com/office/powerpoint/2010/main" val="17834724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4" name="Title 1"/>
          <p:cNvSpPr txBox="1">
            <a:spLocks/>
          </p:cNvSpPr>
          <p:nvPr/>
        </p:nvSpPr>
        <p:spPr bwMode="auto">
          <a:xfrm>
            <a:off x="338880" y="3178162"/>
            <a:ext cx="8236160" cy="1338974"/>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lvl1pPr algn="l" defTabSz="457200" rtl="0" eaLnBrk="0" fontAlgn="base" hangingPunct="0">
              <a:spcBef>
                <a:spcPct val="0"/>
              </a:spcBef>
              <a:spcAft>
                <a:spcPct val="0"/>
              </a:spcAft>
              <a:defRPr sz="3400" kern="1200">
                <a:solidFill>
                  <a:schemeClr val="bg1"/>
                </a:solidFill>
                <a:latin typeface="Tahoma" pitchFamily="34" charset="0"/>
                <a:ea typeface="ＭＳ Ｐゴシック" charset="0"/>
                <a:cs typeface="Tahoma" pitchFamily="34" charset="0"/>
              </a:defRPr>
            </a:lvl1pPr>
            <a:lvl2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2pPr>
            <a:lvl3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3pPr>
            <a:lvl4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4pPr>
            <a:lvl5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5pPr>
            <a:lvl6pPr marL="457200" algn="l" defTabSz="457200" rtl="0" fontAlgn="base">
              <a:spcBef>
                <a:spcPct val="0"/>
              </a:spcBef>
              <a:spcAft>
                <a:spcPct val="0"/>
              </a:spcAft>
              <a:defRPr sz="2400">
                <a:solidFill>
                  <a:schemeClr val="bg1"/>
                </a:solidFill>
                <a:latin typeface="Georgia" charset="0"/>
                <a:ea typeface="ＭＳ Ｐゴシック" charset="0"/>
                <a:cs typeface="Georgia" charset="0"/>
              </a:defRPr>
            </a:lvl6pPr>
            <a:lvl7pPr marL="914400" algn="l" defTabSz="457200" rtl="0" fontAlgn="base">
              <a:spcBef>
                <a:spcPct val="0"/>
              </a:spcBef>
              <a:spcAft>
                <a:spcPct val="0"/>
              </a:spcAft>
              <a:defRPr sz="2400">
                <a:solidFill>
                  <a:schemeClr val="bg1"/>
                </a:solidFill>
                <a:latin typeface="Georgia" charset="0"/>
                <a:ea typeface="ＭＳ Ｐゴシック" charset="0"/>
                <a:cs typeface="Georgia" charset="0"/>
              </a:defRPr>
            </a:lvl7pPr>
            <a:lvl8pPr marL="1371600" algn="l" defTabSz="457200" rtl="0" fontAlgn="base">
              <a:spcBef>
                <a:spcPct val="0"/>
              </a:spcBef>
              <a:spcAft>
                <a:spcPct val="0"/>
              </a:spcAft>
              <a:defRPr sz="2400">
                <a:solidFill>
                  <a:schemeClr val="bg1"/>
                </a:solidFill>
                <a:latin typeface="Georgia" charset="0"/>
                <a:ea typeface="ＭＳ Ｐゴシック" charset="0"/>
                <a:cs typeface="Georgia" charset="0"/>
              </a:defRPr>
            </a:lvl8pPr>
            <a:lvl9pPr marL="1828800" algn="l" defTabSz="457200" rtl="0" fontAlgn="base">
              <a:spcBef>
                <a:spcPct val="0"/>
              </a:spcBef>
              <a:spcAft>
                <a:spcPct val="0"/>
              </a:spcAft>
              <a:defRPr sz="2400">
                <a:solidFill>
                  <a:schemeClr val="bg1"/>
                </a:solidFill>
                <a:latin typeface="Georgia" charset="0"/>
                <a:ea typeface="ＭＳ Ｐゴシック" charset="0"/>
                <a:cs typeface="Georgia" charset="0"/>
              </a:defRPr>
            </a:lvl9pPr>
          </a:lstStyle>
          <a:p>
            <a:pPr marL="4763" indent="-4763" algn="ctr">
              <a:spcBef>
                <a:spcPct val="20000"/>
              </a:spcBef>
              <a:defRPr/>
            </a:pPr>
            <a:r>
              <a:rPr lang="en-US" spc="100" dirty="0">
                <a:solidFill>
                  <a:prstClr val="black"/>
                </a:solidFill>
              </a:rPr>
              <a:t>ORPP&amp;E Education and Training</a:t>
            </a:r>
            <a:endParaRPr lang="en-US" sz="3100" spc="100" dirty="0">
              <a:solidFill>
                <a:prstClr val="black"/>
              </a:solidFill>
            </a:endParaRPr>
          </a:p>
        </p:txBody>
      </p:sp>
    </p:spTree>
    <p:extLst>
      <p:ext uri="{BB962C8B-B14F-4D97-AF65-F5344CB8AC3E}">
        <p14:creationId xmlns:p14="http://schemas.microsoft.com/office/powerpoint/2010/main" val="32217902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7F210-4F7B-43D7-8011-E0279827426C}"/>
              </a:ext>
            </a:extLst>
          </p:cNvPr>
          <p:cNvSpPr>
            <a:spLocks noGrp="1"/>
          </p:cNvSpPr>
          <p:nvPr>
            <p:ph type="title"/>
          </p:nvPr>
        </p:nvSpPr>
        <p:spPr/>
        <p:txBody>
          <a:bodyPr/>
          <a:lstStyle/>
          <a:p>
            <a:r>
              <a:rPr lang="en-US" dirty="0"/>
              <a:t>Goals for Web-based Training in 2019</a:t>
            </a:r>
          </a:p>
        </p:txBody>
      </p:sp>
      <p:sp>
        <p:nvSpPr>
          <p:cNvPr id="3" name="Content Placeholder 2">
            <a:extLst>
              <a:ext uri="{FF2B5EF4-FFF2-40B4-BE49-F238E27FC236}">
                <a16:creationId xmlns:a16="http://schemas.microsoft.com/office/drawing/2014/main" id="{B33D47A4-2BEA-4ED6-8600-B7FC5DCC5923}"/>
              </a:ext>
            </a:extLst>
          </p:cNvPr>
          <p:cNvSpPr>
            <a:spLocks noGrp="1"/>
          </p:cNvSpPr>
          <p:nvPr>
            <p:ph idx="1"/>
          </p:nvPr>
        </p:nvSpPr>
        <p:spPr/>
        <p:txBody>
          <a:bodyPr/>
          <a:lstStyle/>
          <a:p>
            <a:r>
              <a:rPr lang="en-US" sz="2400" dirty="0"/>
              <a:t>ORPP&amp;E to administer all web-based training sessions </a:t>
            </a:r>
          </a:p>
          <a:p>
            <a:r>
              <a:rPr lang="en-US" sz="2400" dirty="0"/>
              <a:t>Revise webpage to include a calendar of upcoming training.  Goal is to post upcoming training on the calendar approximately 2 months out</a:t>
            </a:r>
          </a:p>
          <a:p>
            <a:pPr lvl="1"/>
            <a:r>
              <a:rPr lang="en-US" sz="2000" dirty="0"/>
              <a:t>Training announcements will continue to be circulated to the various listservs</a:t>
            </a:r>
          </a:p>
          <a:p>
            <a:r>
              <a:rPr lang="en-US" sz="2400" dirty="0"/>
              <a:t>At a minimum, continue to have monthly </a:t>
            </a:r>
            <a:r>
              <a:rPr lang="en-US" sz="2400" dirty="0" err="1"/>
              <a:t>cyberseminars</a:t>
            </a:r>
            <a:r>
              <a:rPr lang="en-US" sz="2400" dirty="0"/>
              <a:t> on the 3</a:t>
            </a:r>
            <a:r>
              <a:rPr lang="en-US" sz="2400" baseline="30000" dirty="0"/>
              <a:t>rd</a:t>
            </a:r>
            <a:r>
              <a:rPr lang="en-US" sz="2400" dirty="0"/>
              <a:t> Tuesday of each month and monthly workshops on the 1</a:t>
            </a:r>
            <a:r>
              <a:rPr lang="en-US" sz="2400" baseline="30000" dirty="0"/>
              <a:t>st</a:t>
            </a:r>
            <a:r>
              <a:rPr lang="en-US" sz="2400" dirty="0"/>
              <a:t> Friday of each month</a:t>
            </a:r>
          </a:p>
          <a:p>
            <a:r>
              <a:rPr lang="en-US" sz="2400" dirty="0"/>
              <a:t>Broaden training to incorporate more than just core topics</a:t>
            </a:r>
          </a:p>
          <a:p>
            <a:pPr marL="457200" lvl="1" indent="0">
              <a:buNone/>
            </a:pPr>
            <a:endParaRPr lang="en-US" dirty="0"/>
          </a:p>
          <a:p>
            <a:pPr marL="0" indent="0">
              <a:buNone/>
            </a:pPr>
            <a:endParaRPr lang="en-US" sz="2400" dirty="0"/>
          </a:p>
        </p:txBody>
      </p:sp>
    </p:spTree>
    <p:extLst>
      <p:ext uri="{BB962C8B-B14F-4D97-AF65-F5344CB8AC3E}">
        <p14:creationId xmlns:p14="http://schemas.microsoft.com/office/powerpoint/2010/main" val="1972412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EFA17-58DD-4CD7-893E-B8AF3811FD18}"/>
              </a:ext>
            </a:extLst>
          </p:cNvPr>
          <p:cNvSpPr>
            <a:spLocks noGrp="1"/>
          </p:cNvSpPr>
          <p:nvPr>
            <p:ph type="title"/>
          </p:nvPr>
        </p:nvSpPr>
        <p:spPr/>
        <p:txBody>
          <a:bodyPr/>
          <a:lstStyle/>
          <a:p>
            <a:r>
              <a:rPr lang="en-US" dirty="0"/>
              <a:t>Areas of Focus for 2019 Web-based Training</a:t>
            </a:r>
          </a:p>
        </p:txBody>
      </p:sp>
      <p:sp>
        <p:nvSpPr>
          <p:cNvPr id="3" name="Content Placeholder 2">
            <a:extLst>
              <a:ext uri="{FF2B5EF4-FFF2-40B4-BE49-F238E27FC236}">
                <a16:creationId xmlns:a16="http://schemas.microsoft.com/office/drawing/2014/main" id="{C7188919-6F63-48A4-A519-6DA779AC9275}"/>
              </a:ext>
            </a:extLst>
          </p:cNvPr>
          <p:cNvSpPr>
            <a:spLocks noGrp="1"/>
          </p:cNvSpPr>
          <p:nvPr>
            <p:ph idx="1"/>
          </p:nvPr>
        </p:nvSpPr>
        <p:spPr>
          <a:xfrm>
            <a:off x="457200" y="1905000"/>
            <a:ext cx="8229600" cy="4190513"/>
          </a:xfrm>
        </p:spPr>
        <p:txBody>
          <a:bodyPr/>
          <a:lstStyle/>
          <a:p>
            <a:r>
              <a:rPr lang="en-US" sz="1800" dirty="0"/>
              <a:t>2-3 Town Hall Q&amp;A sessions during the year</a:t>
            </a:r>
          </a:p>
          <a:p>
            <a:r>
              <a:rPr lang="en-US" sz="1800" dirty="0"/>
              <a:t>2-3 beginner sessions that are focused specifically on those new to research (e.g. meeting minutes; reviewer responsibilities, reviewing non-compliance; Intro to FDA Regulations)</a:t>
            </a:r>
          </a:p>
          <a:p>
            <a:r>
              <a:rPr lang="en-US" sz="1800" dirty="0"/>
              <a:t>3-4 advanced sessions covering topics such as VINCI and Right to Try </a:t>
            </a:r>
          </a:p>
          <a:p>
            <a:pPr lvl="1"/>
            <a:r>
              <a:rPr lang="en-US" sz="1600" dirty="0"/>
              <a:t>Host multi-part series on topics such as Expanded Access and Collaborative Research</a:t>
            </a:r>
          </a:p>
          <a:p>
            <a:r>
              <a:rPr lang="en-US" sz="1800" dirty="0"/>
              <a:t>Continue covering core topics (e.g. ISO/PO Review; Safety Committee Review; R&amp;D Committee Review; Exempt Research)</a:t>
            </a:r>
          </a:p>
          <a:p>
            <a:r>
              <a:rPr lang="en-US" sz="1800" dirty="0"/>
              <a:t>Host 1-2 sessions specifically geared at study teams</a:t>
            </a:r>
          </a:p>
          <a:p>
            <a:endParaRPr lang="en-US" sz="1800" dirty="0"/>
          </a:p>
        </p:txBody>
      </p:sp>
    </p:spTree>
    <p:extLst>
      <p:ext uri="{BB962C8B-B14F-4D97-AF65-F5344CB8AC3E}">
        <p14:creationId xmlns:p14="http://schemas.microsoft.com/office/powerpoint/2010/main" val="32637427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Links</a:t>
            </a:r>
          </a:p>
        </p:txBody>
      </p:sp>
      <p:sp>
        <p:nvSpPr>
          <p:cNvPr id="3" name="Content Placeholder 2"/>
          <p:cNvSpPr>
            <a:spLocks noGrp="1"/>
          </p:cNvSpPr>
          <p:nvPr>
            <p:ph idx="1"/>
          </p:nvPr>
        </p:nvSpPr>
        <p:spPr>
          <a:xfrm>
            <a:off x="152400" y="1752600"/>
            <a:ext cx="8229600" cy="4190513"/>
          </a:xfrm>
        </p:spPr>
        <p:txBody>
          <a:bodyPr/>
          <a:lstStyle/>
          <a:p>
            <a:pPr>
              <a:spcAft>
                <a:spcPts val="3600"/>
              </a:spcAft>
            </a:pPr>
            <a:r>
              <a:rPr lang="en-US" sz="2000" dirty="0">
                <a:hlinkClick r:id="rId3"/>
              </a:rPr>
              <a:t>Final Rule for the Delay (published June 19, 2018)</a:t>
            </a:r>
            <a:endParaRPr lang="en-US" sz="2000" dirty="0"/>
          </a:p>
          <a:p>
            <a:pPr>
              <a:spcAft>
                <a:spcPts val="3600"/>
              </a:spcAft>
            </a:pPr>
            <a:r>
              <a:rPr lang="en-US" sz="2000" dirty="0">
                <a:hlinkClick r:id="rId4"/>
              </a:rPr>
              <a:t>Revised Common Rule (published January 19, 2017)</a:t>
            </a:r>
            <a:endParaRPr lang="en-US" sz="2000" dirty="0"/>
          </a:p>
          <a:p>
            <a:pPr lvl="1">
              <a:spcAft>
                <a:spcPts val="3600"/>
              </a:spcAft>
            </a:pPr>
            <a:r>
              <a:rPr lang="en-US" sz="1800" dirty="0"/>
              <a:t>Pages 7259 to 7274 contain the Text of the Final Rule</a:t>
            </a:r>
          </a:p>
          <a:p>
            <a:pPr>
              <a:spcAft>
                <a:spcPts val="3600"/>
              </a:spcAft>
            </a:pPr>
            <a:r>
              <a:rPr lang="en-US" sz="2000" dirty="0">
                <a:hlinkClick r:id="rId5"/>
              </a:rPr>
              <a:t>Current Common Rule</a:t>
            </a:r>
            <a:endParaRPr lang="en-US" sz="2000" dirty="0"/>
          </a:p>
          <a:p>
            <a:pPr>
              <a:spcAft>
                <a:spcPts val="3600"/>
              </a:spcAft>
            </a:pPr>
            <a:r>
              <a:rPr lang="en-US" sz="2000" dirty="0">
                <a:hlinkClick r:id="rId6"/>
              </a:rPr>
              <a:t>VHA Handbook 1200.05</a:t>
            </a:r>
            <a:endParaRPr lang="en-US" sz="2000" dirty="0"/>
          </a:p>
          <a:p>
            <a:pPr>
              <a:spcAft>
                <a:spcPts val="3600"/>
              </a:spcAft>
            </a:pPr>
            <a:r>
              <a:rPr lang="en-US" sz="2000" dirty="0">
                <a:hlinkClick r:id="rId7"/>
              </a:rPr>
              <a:t>ORD Policies and Guidance Documents</a:t>
            </a:r>
            <a:endParaRPr lang="en-US" sz="2000" dirty="0"/>
          </a:p>
          <a:p>
            <a:pPr>
              <a:spcAft>
                <a:spcPts val="3600"/>
              </a:spcAft>
            </a:pPr>
            <a:r>
              <a:rPr lang="en-US" sz="2000" dirty="0">
                <a:hlinkClick r:id="rId8"/>
              </a:rPr>
              <a:t>ORPP&amp;E </a:t>
            </a:r>
            <a:r>
              <a:rPr lang="en-US" sz="2000" dirty="0" err="1">
                <a:hlinkClick r:id="rId8"/>
              </a:rPr>
              <a:t>Cyberseminars</a:t>
            </a:r>
            <a:endParaRPr lang="en-US" sz="2000" dirty="0"/>
          </a:p>
        </p:txBody>
      </p:sp>
    </p:spTree>
    <p:extLst>
      <p:ext uri="{BB962C8B-B14F-4D97-AF65-F5344CB8AC3E}">
        <p14:creationId xmlns:p14="http://schemas.microsoft.com/office/powerpoint/2010/main" val="3479404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4" name="Title 1"/>
          <p:cNvSpPr txBox="1">
            <a:spLocks/>
          </p:cNvSpPr>
          <p:nvPr/>
        </p:nvSpPr>
        <p:spPr bwMode="auto">
          <a:xfrm>
            <a:off x="338880" y="3178162"/>
            <a:ext cx="8236160" cy="1338974"/>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lvl1pPr algn="l" defTabSz="457200" rtl="0" eaLnBrk="0" fontAlgn="base" hangingPunct="0">
              <a:spcBef>
                <a:spcPct val="0"/>
              </a:spcBef>
              <a:spcAft>
                <a:spcPct val="0"/>
              </a:spcAft>
              <a:defRPr sz="3400" kern="1200">
                <a:solidFill>
                  <a:schemeClr val="bg1"/>
                </a:solidFill>
                <a:latin typeface="Tahoma" pitchFamily="34" charset="0"/>
                <a:ea typeface="ＭＳ Ｐゴシック" charset="0"/>
                <a:cs typeface="Tahoma" pitchFamily="34" charset="0"/>
              </a:defRPr>
            </a:lvl1pPr>
            <a:lvl2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2pPr>
            <a:lvl3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3pPr>
            <a:lvl4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4pPr>
            <a:lvl5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5pPr>
            <a:lvl6pPr marL="457200" algn="l" defTabSz="457200" rtl="0" fontAlgn="base">
              <a:spcBef>
                <a:spcPct val="0"/>
              </a:spcBef>
              <a:spcAft>
                <a:spcPct val="0"/>
              </a:spcAft>
              <a:defRPr sz="2400">
                <a:solidFill>
                  <a:schemeClr val="bg1"/>
                </a:solidFill>
                <a:latin typeface="Georgia" charset="0"/>
                <a:ea typeface="ＭＳ Ｐゴシック" charset="0"/>
                <a:cs typeface="Georgia" charset="0"/>
              </a:defRPr>
            </a:lvl6pPr>
            <a:lvl7pPr marL="914400" algn="l" defTabSz="457200" rtl="0" fontAlgn="base">
              <a:spcBef>
                <a:spcPct val="0"/>
              </a:spcBef>
              <a:spcAft>
                <a:spcPct val="0"/>
              </a:spcAft>
              <a:defRPr sz="2400">
                <a:solidFill>
                  <a:schemeClr val="bg1"/>
                </a:solidFill>
                <a:latin typeface="Georgia" charset="0"/>
                <a:ea typeface="ＭＳ Ｐゴシック" charset="0"/>
                <a:cs typeface="Georgia" charset="0"/>
              </a:defRPr>
            </a:lvl7pPr>
            <a:lvl8pPr marL="1371600" algn="l" defTabSz="457200" rtl="0" fontAlgn="base">
              <a:spcBef>
                <a:spcPct val="0"/>
              </a:spcBef>
              <a:spcAft>
                <a:spcPct val="0"/>
              </a:spcAft>
              <a:defRPr sz="2400">
                <a:solidFill>
                  <a:schemeClr val="bg1"/>
                </a:solidFill>
                <a:latin typeface="Georgia" charset="0"/>
                <a:ea typeface="ＭＳ Ｐゴシック" charset="0"/>
                <a:cs typeface="Georgia" charset="0"/>
              </a:defRPr>
            </a:lvl8pPr>
            <a:lvl9pPr marL="1828800" algn="l" defTabSz="457200" rtl="0" fontAlgn="base">
              <a:spcBef>
                <a:spcPct val="0"/>
              </a:spcBef>
              <a:spcAft>
                <a:spcPct val="0"/>
              </a:spcAft>
              <a:defRPr sz="2400">
                <a:solidFill>
                  <a:schemeClr val="bg1"/>
                </a:solidFill>
                <a:latin typeface="Georgia" charset="0"/>
                <a:ea typeface="ＭＳ Ｐゴシック" charset="0"/>
                <a:cs typeface="Georgia" charset="0"/>
              </a:defRPr>
            </a:lvl9pPr>
          </a:lstStyle>
          <a:p>
            <a:pPr marL="4763" indent="-4763" algn="ctr">
              <a:spcBef>
                <a:spcPct val="20000"/>
              </a:spcBef>
              <a:defRPr/>
            </a:pPr>
            <a:r>
              <a:rPr lang="en-US" spc="100" dirty="0">
                <a:solidFill>
                  <a:prstClr val="black"/>
                </a:solidFill>
              </a:rPr>
              <a:t>Privacy and Information Security	</a:t>
            </a:r>
            <a:endParaRPr lang="en-US" sz="3100" spc="100" dirty="0">
              <a:solidFill>
                <a:prstClr val="black"/>
              </a:solidFill>
            </a:endParaRPr>
          </a:p>
        </p:txBody>
      </p:sp>
      <p:sp>
        <p:nvSpPr>
          <p:cNvPr id="6" name="TextBox 5">
            <a:extLst>
              <a:ext uri="{FF2B5EF4-FFF2-40B4-BE49-F238E27FC236}">
                <a16:creationId xmlns:a16="http://schemas.microsoft.com/office/drawing/2014/main" id="{80D14247-A595-4BB4-BDCA-0ED8038B7703}"/>
              </a:ext>
            </a:extLst>
          </p:cNvPr>
          <p:cNvSpPr txBox="1"/>
          <p:nvPr/>
        </p:nvSpPr>
        <p:spPr>
          <a:xfrm>
            <a:off x="6270171" y="457200"/>
            <a:ext cx="2416629" cy="817245"/>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400" dirty="0"/>
              <a:t>Dial in: (415) 655-0060</a:t>
            </a:r>
          </a:p>
          <a:p>
            <a:r>
              <a:rPr lang="en-US" sz="1400" dirty="0"/>
              <a:t>Access Code: 812-008-474</a:t>
            </a:r>
          </a:p>
          <a:p>
            <a:r>
              <a:rPr lang="en-US" sz="1400" dirty="0"/>
              <a:t>Slides in “Handout” Tab</a:t>
            </a:r>
          </a:p>
        </p:txBody>
      </p:sp>
    </p:spTree>
    <p:extLst>
      <p:ext uri="{BB962C8B-B14F-4D97-AF65-F5344CB8AC3E}">
        <p14:creationId xmlns:p14="http://schemas.microsoft.com/office/powerpoint/2010/main" val="604016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99AC8-2158-4C89-9DEC-496B86B8D50B}"/>
              </a:ext>
            </a:extLst>
          </p:cNvPr>
          <p:cNvSpPr>
            <a:spLocks noGrp="1"/>
          </p:cNvSpPr>
          <p:nvPr>
            <p:ph type="title"/>
          </p:nvPr>
        </p:nvSpPr>
        <p:spPr/>
        <p:txBody>
          <a:bodyPr/>
          <a:lstStyle/>
          <a:p>
            <a:r>
              <a:rPr lang="en-US" dirty="0"/>
              <a:t>Privacy and Information Security Reviews</a:t>
            </a:r>
          </a:p>
        </p:txBody>
      </p:sp>
      <p:sp>
        <p:nvSpPr>
          <p:cNvPr id="3" name="Content Placeholder 2">
            <a:extLst>
              <a:ext uri="{FF2B5EF4-FFF2-40B4-BE49-F238E27FC236}">
                <a16:creationId xmlns:a16="http://schemas.microsoft.com/office/drawing/2014/main" id="{53E82E6C-AA13-4C10-B7A9-5CB79EB49439}"/>
              </a:ext>
            </a:extLst>
          </p:cNvPr>
          <p:cNvSpPr>
            <a:spLocks noGrp="1"/>
          </p:cNvSpPr>
          <p:nvPr>
            <p:ph idx="1"/>
          </p:nvPr>
        </p:nvSpPr>
        <p:spPr/>
        <p:txBody>
          <a:bodyPr/>
          <a:lstStyle/>
          <a:p>
            <a:pPr marL="0" indent="0">
              <a:buNone/>
            </a:pPr>
            <a:r>
              <a:rPr lang="en-US" sz="2400" dirty="0"/>
              <a:t>Q1:  VHA Directive 1200.05 has removed the paragraph on Privacy Officer and Information Security Officer Duties (paragraph 22 in the previous handbook). Does this mean that the PO and ISO no longer have to review research protocols prior to the IRB approving the study?</a:t>
            </a:r>
          </a:p>
        </p:txBody>
      </p:sp>
    </p:spTree>
    <p:extLst>
      <p:ext uri="{BB962C8B-B14F-4D97-AF65-F5344CB8AC3E}">
        <p14:creationId xmlns:p14="http://schemas.microsoft.com/office/powerpoint/2010/main" val="209798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2870B-FF4A-49C3-BB6C-6AA0D51B44D8}"/>
              </a:ext>
            </a:extLst>
          </p:cNvPr>
          <p:cNvSpPr>
            <a:spLocks noGrp="1"/>
          </p:cNvSpPr>
          <p:nvPr>
            <p:ph type="title"/>
          </p:nvPr>
        </p:nvSpPr>
        <p:spPr/>
        <p:txBody>
          <a:bodyPr/>
          <a:lstStyle/>
          <a:p>
            <a:r>
              <a:rPr lang="en-US" dirty="0"/>
              <a:t>Privacy Officer/Information Security Officer Responsibilities</a:t>
            </a:r>
          </a:p>
        </p:txBody>
      </p:sp>
      <p:sp>
        <p:nvSpPr>
          <p:cNvPr id="3" name="Content Placeholder 2">
            <a:extLst>
              <a:ext uri="{FF2B5EF4-FFF2-40B4-BE49-F238E27FC236}">
                <a16:creationId xmlns:a16="http://schemas.microsoft.com/office/drawing/2014/main" id="{ED1B0389-EE2E-43F8-8FD0-657F17F3ABD4}"/>
              </a:ext>
            </a:extLst>
          </p:cNvPr>
          <p:cNvSpPr>
            <a:spLocks noGrp="1"/>
          </p:cNvSpPr>
          <p:nvPr>
            <p:ph idx="1"/>
          </p:nvPr>
        </p:nvSpPr>
        <p:spPr/>
        <p:txBody>
          <a:bodyPr/>
          <a:lstStyle/>
          <a:p>
            <a:pPr marL="0" indent="0">
              <a:buNone/>
            </a:pPr>
            <a:r>
              <a:rPr lang="en-US" sz="2400" dirty="0"/>
              <a:t>Q2:  VHA Directive 1200.05 (p.17) requires that the PO and ISSO be non-voting members or consultants to the IRB.  It is otherwise silent on how the review should be conducted.  Can you offer one or two recommendations regarding how this review should be conducted (e.g., should this review be conducted before or after IRB approval?  Must the ISSO/PO</a:t>
            </a:r>
            <a:r>
              <a:rPr lang="en-US" sz="2400" b="1" u="sng" dirty="0"/>
              <a:t> review</a:t>
            </a:r>
            <a:r>
              <a:rPr lang="en-US" sz="2400" dirty="0"/>
              <a:t> the research activity and provide recommendations, must the ISSO and PO </a:t>
            </a:r>
            <a:r>
              <a:rPr lang="en-US" sz="2400" b="1" u="sng" dirty="0"/>
              <a:t>approve</a:t>
            </a:r>
            <a:r>
              <a:rPr lang="en-US" sz="2400" dirty="0"/>
              <a:t> the research activity, or both?)  </a:t>
            </a:r>
          </a:p>
          <a:p>
            <a:endParaRPr lang="en-US" sz="2400" dirty="0"/>
          </a:p>
        </p:txBody>
      </p:sp>
    </p:spTree>
    <p:extLst>
      <p:ext uri="{BB962C8B-B14F-4D97-AF65-F5344CB8AC3E}">
        <p14:creationId xmlns:p14="http://schemas.microsoft.com/office/powerpoint/2010/main" val="3079677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E1153-B42F-44AF-B10F-90BAEC7491FE}"/>
              </a:ext>
            </a:extLst>
          </p:cNvPr>
          <p:cNvSpPr>
            <a:spLocks noGrp="1"/>
          </p:cNvSpPr>
          <p:nvPr>
            <p:ph type="title"/>
          </p:nvPr>
        </p:nvSpPr>
        <p:spPr/>
        <p:txBody>
          <a:bodyPr/>
          <a:lstStyle/>
          <a:p>
            <a:r>
              <a:rPr lang="en-US" dirty="0"/>
              <a:t>Combining Informed Consent Form and HIPAA Authorization</a:t>
            </a:r>
          </a:p>
        </p:txBody>
      </p:sp>
      <p:sp>
        <p:nvSpPr>
          <p:cNvPr id="3" name="Content Placeholder 2">
            <a:extLst>
              <a:ext uri="{FF2B5EF4-FFF2-40B4-BE49-F238E27FC236}">
                <a16:creationId xmlns:a16="http://schemas.microsoft.com/office/drawing/2014/main" id="{5DEA8F21-C253-4AB7-804A-D11F8908D972}"/>
              </a:ext>
            </a:extLst>
          </p:cNvPr>
          <p:cNvSpPr>
            <a:spLocks noGrp="1"/>
          </p:cNvSpPr>
          <p:nvPr>
            <p:ph idx="1"/>
          </p:nvPr>
        </p:nvSpPr>
        <p:spPr/>
        <p:txBody>
          <a:bodyPr/>
          <a:lstStyle/>
          <a:p>
            <a:pPr marL="0" lvl="0" indent="0">
              <a:buNone/>
            </a:pPr>
            <a:r>
              <a:rPr lang="en-US" sz="2400" dirty="0"/>
              <a:t>Q3:  Directive/Handbook 1605.01 (page 49) states the following:</a:t>
            </a:r>
          </a:p>
          <a:p>
            <a:pPr marL="0" indent="0">
              <a:buNone/>
            </a:pPr>
            <a:r>
              <a:rPr lang="en-US" sz="2400" dirty="0"/>
              <a:t>An authorization for the use or disclosure of individually-identifiable health information for a research study may not be combined with the Research Informed Consent.   </a:t>
            </a:r>
          </a:p>
          <a:p>
            <a:pPr marL="0" indent="0">
              <a:buNone/>
            </a:pPr>
            <a:r>
              <a:rPr lang="en-US" sz="2400" dirty="0"/>
              <a:t>This seems to contradict what is stated in VHA Directive 1200.05 paragraph 23a(1).</a:t>
            </a:r>
          </a:p>
          <a:p>
            <a:endParaRPr lang="en-US" sz="2400" dirty="0"/>
          </a:p>
        </p:txBody>
      </p:sp>
    </p:spTree>
    <p:extLst>
      <p:ext uri="{BB962C8B-B14F-4D97-AF65-F5344CB8AC3E}">
        <p14:creationId xmlns:p14="http://schemas.microsoft.com/office/powerpoint/2010/main" val="945706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931D944-3847-4796-BD15-AFAA085EA009}"/>
              </a:ext>
            </a:extLst>
          </p:cNvPr>
          <p:cNvSpPr>
            <a:spLocks noGrp="1"/>
          </p:cNvSpPr>
          <p:nvPr>
            <p:ph type="title"/>
          </p:nvPr>
        </p:nvSpPr>
        <p:spPr/>
        <p:txBody>
          <a:bodyPr/>
          <a:lstStyle/>
          <a:p>
            <a:r>
              <a:rPr lang="en-US" dirty="0"/>
              <a:t>Combining Informed Consent Form and HIPAA Authorization (continued)</a:t>
            </a:r>
          </a:p>
        </p:txBody>
      </p:sp>
      <p:sp>
        <p:nvSpPr>
          <p:cNvPr id="3" name="Content Placeholder 2">
            <a:extLst>
              <a:ext uri="{FF2B5EF4-FFF2-40B4-BE49-F238E27FC236}">
                <a16:creationId xmlns:a16="http://schemas.microsoft.com/office/drawing/2014/main" id="{A04ED707-8D6D-4329-90D0-F67ABC1AD383}"/>
              </a:ext>
            </a:extLst>
          </p:cNvPr>
          <p:cNvSpPr>
            <a:spLocks noGrp="1"/>
          </p:cNvSpPr>
          <p:nvPr>
            <p:ph idx="1"/>
          </p:nvPr>
        </p:nvSpPr>
        <p:spPr/>
        <p:txBody>
          <a:bodyPr/>
          <a:lstStyle/>
          <a:p>
            <a:pPr marL="0" indent="0">
              <a:buNone/>
            </a:pPr>
            <a:r>
              <a:rPr lang="en-US" sz="2400" dirty="0"/>
              <a:t>Q4:  If a study team combines the informed consent form and HIPAA Authorization into a single document, must the PO always review the HIPAA language in these combined documents?  Is this true only when the IRB has determined that it needs PO consultation on a specific study?</a:t>
            </a:r>
          </a:p>
          <a:p>
            <a:endParaRPr lang="en-US" sz="2400" dirty="0"/>
          </a:p>
        </p:txBody>
      </p:sp>
    </p:spTree>
    <p:extLst>
      <p:ext uri="{BB962C8B-B14F-4D97-AF65-F5344CB8AC3E}">
        <p14:creationId xmlns:p14="http://schemas.microsoft.com/office/powerpoint/2010/main" val="996485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07356-B501-4401-841C-241196C15485}"/>
              </a:ext>
            </a:extLst>
          </p:cNvPr>
          <p:cNvSpPr>
            <a:spLocks noGrp="1"/>
          </p:cNvSpPr>
          <p:nvPr>
            <p:ph type="title"/>
          </p:nvPr>
        </p:nvSpPr>
        <p:spPr/>
        <p:txBody>
          <a:bodyPr/>
          <a:lstStyle/>
          <a:p>
            <a:r>
              <a:rPr lang="en-US" dirty="0"/>
              <a:t>Combined Informed Consent/HIPAA Authorization Template</a:t>
            </a:r>
          </a:p>
        </p:txBody>
      </p:sp>
      <p:sp>
        <p:nvSpPr>
          <p:cNvPr id="3" name="Content Placeholder 2">
            <a:extLst>
              <a:ext uri="{FF2B5EF4-FFF2-40B4-BE49-F238E27FC236}">
                <a16:creationId xmlns:a16="http://schemas.microsoft.com/office/drawing/2014/main" id="{E7E6E8D7-09F5-4B44-9E68-66CE90D60202}"/>
              </a:ext>
            </a:extLst>
          </p:cNvPr>
          <p:cNvSpPr>
            <a:spLocks noGrp="1"/>
          </p:cNvSpPr>
          <p:nvPr>
            <p:ph idx="1"/>
          </p:nvPr>
        </p:nvSpPr>
        <p:spPr/>
        <p:txBody>
          <a:bodyPr/>
          <a:lstStyle/>
          <a:p>
            <a:pPr marL="0" indent="0">
              <a:buNone/>
            </a:pPr>
            <a:r>
              <a:rPr lang="en-US" sz="2000" dirty="0"/>
              <a:t>Q5:  The following questions pertain to the VA IC-HIPAA authorization template distributed at Friday’s Workshop on Informed Consent Tools: </a:t>
            </a:r>
          </a:p>
          <a:p>
            <a:pPr marL="0" indent="0">
              <a:buNone/>
            </a:pPr>
            <a:r>
              <a:rPr lang="en-US" sz="2000" dirty="0"/>
              <a:t>1) Is there language re: participant access to their research related health records (as on </a:t>
            </a:r>
            <a:r>
              <a:rPr lang="en-US" sz="2000" dirty="0" err="1"/>
              <a:t>pg</a:t>
            </a:r>
            <a:r>
              <a:rPr lang="en-US" sz="2000" dirty="0"/>
              <a:t> 3 of 10-0493)?   </a:t>
            </a:r>
          </a:p>
          <a:p>
            <a:pPr marL="0" indent="0">
              <a:buNone/>
            </a:pPr>
            <a:r>
              <a:rPr lang="en-US" sz="2000" dirty="0"/>
              <a:t>2) The instructions indicate that wording indicating the </a:t>
            </a:r>
            <a:r>
              <a:rPr lang="en-US" sz="2000" dirty="0" err="1"/>
              <a:t>auth</a:t>
            </a:r>
            <a:r>
              <a:rPr lang="en-US" sz="2000" dirty="0"/>
              <a:t> will expire at the end of the study must be used, rather than including the other options included on </a:t>
            </a:r>
            <a:r>
              <a:rPr lang="en-US" sz="2000" dirty="0" err="1"/>
              <a:t>pg</a:t>
            </a:r>
            <a:r>
              <a:rPr lang="en-US" sz="2000" dirty="0"/>
              <a:t> 3 of 10-0493 (e.g. does not expire).  </a:t>
            </a:r>
          </a:p>
          <a:p>
            <a:pPr marL="0" indent="0">
              <a:buNone/>
            </a:pPr>
            <a:endParaRPr lang="en-US" sz="2000" dirty="0"/>
          </a:p>
        </p:txBody>
      </p:sp>
    </p:spTree>
    <p:extLst>
      <p:ext uri="{BB962C8B-B14F-4D97-AF65-F5344CB8AC3E}">
        <p14:creationId xmlns:p14="http://schemas.microsoft.com/office/powerpoint/2010/main" val="4032835163"/>
      </p:ext>
    </p:extLst>
  </p:cSld>
  <p:clrMapOvr>
    <a:masterClrMapping/>
  </p:clrMapOvr>
</p:sld>
</file>

<file path=ppt/theme/theme1.xml><?xml version="1.0" encoding="utf-8"?>
<a:theme xmlns:a="http://schemas.openxmlformats.org/drawingml/2006/main" name="PPT_VHA_Template">
  <a:themeElements>
    <a:clrScheme name="Custom 5">
      <a:dk1>
        <a:sysClr val="windowText" lastClr="000000"/>
      </a:dk1>
      <a:lt1>
        <a:sysClr val="window" lastClr="FFFFFF"/>
      </a:lt1>
      <a:dk2>
        <a:srgbClr val="FFFFFE"/>
      </a:dk2>
      <a:lt2>
        <a:srgbClr val="FFFFFE"/>
      </a:lt2>
      <a:accent1>
        <a:srgbClr val="0083BE"/>
      </a:accent1>
      <a:accent2>
        <a:srgbClr val="78BE20"/>
      </a:accent2>
      <a:accent3>
        <a:srgbClr val="C4262E"/>
      </a:accent3>
      <a:accent4>
        <a:srgbClr val="FF7F32"/>
      </a:accent4>
      <a:accent5>
        <a:srgbClr val="F3CF45"/>
      </a:accent5>
      <a:accent6>
        <a:srgbClr val="FFFFF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6048</TotalTime>
  <Words>2122</Words>
  <Application>Microsoft Office PowerPoint</Application>
  <PresentationFormat>On-screen Show (4:3)</PresentationFormat>
  <Paragraphs>225</Paragraphs>
  <Slides>38</Slides>
  <Notes>38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ＭＳ Ｐゴシック</vt:lpstr>
      <vt:lpstr>Arial</vt:lpstr>
      <vt:lpstr>Calibri</vt:lpstr>
      <vt:lpstr>Georgia</vt:lpstr>
      <vt:lpstr>Tahoma</vt:lpstr>
      <vt:lpstr>Times New Roman</vt:lpstr>
      <vt:lpstr>PPT_VHA_Template</vt:lpstr>
      <vt:lpstr>    Town Hall Q&amp;A Session   </vt:lpstr>
      <vt:lpstr>Presenters</vt:lpstr>
      <vt:lpstr>Overview of Session</vt:lpstr>
      <vt:lpstr> </vt:lpstr>
      <vt:lpstr>Privacy and Information Security Reviews</vt:lpstr>
      <vt:lpstr>Privacy Officer/Information Security Officer Responsibilities</vt:lpstr>
      <vt:lpstr>Combining Informed Consent Form and HIPAA Authorization</vt:lpstr>
      <vt:lpstr>Combining Informed Consent Form and HIPAA Authorization (continued)</vt:lpstr>
      <vt:lpstr>Combined Informed Consent/HIPAA Authorization Template</vt:lpstr>
      <vt:lpstr>HIPAA</vt:lpstr>
      <vt:lpstr> </vt:lpstr>
      <vt:lpstr>Broad Consent and Posting ICFs</vt:lpstr>
      <vt:lpstr>Informed Consent Forms:  Content</vt:lpstr>
      <vt:lpstr>Informed Consent:  Transitioning Studies with approved waivers </vt:lpstr>
      <vt:lpstr>Informed Consent:  Surrogate Consent</vt:lpstr>
      <vt:lpstr>Informed Consent:  Reconsenting Subjects</vt:lpstr>
      <vt:lpstr> </vt:lpstr>
      <vt:lpstr>Continuing Review:  R&amp;D Committee</vt:lpstr>
      <vt:lpstr>Continuing Review:  Exempt Research and the R&amp;D Committee</vt:lpstr>
      <vt:lpstr>Continuing Review:  Tracking Financial Conflicts of Interests</vt:lpstr>
      <vt:lpstr> </vt:lpstr>
      <vt:lpstr>Research Involving Individuals who Lack Decision-Making Capacity</vt:lpstr>
      <vt:lpstr>Research Involving Children</vt:lpstr>
      <vt:lpstr> </vt:lpstr>
      <vt:lpstr>Limited IRB Review:  Guidance on Assessing Adequacy of Privacy and Confidentiality Measures</vt:lpstr>
      <vt:lpstr>Research Involving Non-Veterans</vt:lpstr>
      <vt:lpstr>IRB of Record</vt:lpstr>
      <vt:lpstr>Certificates of Confidentiality</vt:lpstr>
      <vt:lpstr>Agreements</vt:lpstr>
      <vt:lpstr>VA Investigators:  Contractors</vt:lpstr>
      <vt:lpstr> </vt:lpstr>
      <vt:lpstr> </vt:lpstr>
      <vt:lpstr>Mini-Moon Shoot Update</vt:lpstr>
      <vt:lpstr>PowerPoint Presentation</vt:lpstr>
      <vt:lpstr> </vt:lpstr>
      <vt:lpstr>Goals for Web-based Training in 2019</vt:lpstr>
      <vt:lpstr>Areas of Focus for 2019 Web-based Training</vt:lpstr>
      <vt:lpstr>Important Links</vt:lpstr>
    </vt:vector>
  </TitlesOfParts>
  <Company>Dept. of Veterans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Town Hall Q and A  Session</dc:title>
  <dc:subject>Town Hall Q and A  Session</dc:subject>
  <dc:creator>Duche, Soundia</dc:creator>
  <cp:lastModifiedBy>Rivera, Portia T</cp:lastModifiedBy>
  <cp:revision>446</cp:revision>
  <cp:lastPrinted>2019-01-15T01:04:33Z</cp:lastPrinted>
  <dcterms:created xsi:type="dcterms:W3CDTF">2013-05-15T16:43:55Z</dcterms:created>
  <dcterms:modified xsi:type="dcterms:W3CDTF">2019-01-18T18:39:37Z</dcterms:modified>
</cp:coreProperties>
</file>